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Montserrat Classic Bold" panose="020B0604020202020204" charset="0"/>
      <p:regular r:id="rId21"/>
    </p:embeddedFont>
    <p:embeddedFont>
      <p:font typeface="Montserrat Classic"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8" d="100"/>
          <a:sy n="68" d="100"/>
        </p:scale>
        <p:origin x="96"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03-Dec-23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03-Dec-23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03-Dec-23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03-Dec-23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03-Dec-23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03-Dec-23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03-Dec-23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03-Dec-23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03-Dec-23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03-Dec-23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03-Dec-23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email">
            <a:extLst>
              <a:ext uri="{28A0092B-C50C-407E-A947-70E740481C1C}">
                <a14:useLocalDpi xmlns:a14="http://schemas.microsoft.com/office/drawing/2010/main"/>
              </a:ext>
            </a:extLst>
          </a:blip>
          <a:srcRect/>
          <a:stretch>
            <a:fillRect t="-12888" b="-12888"/>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03-Dec-23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svg"/><Relationship Id="rId4" Type="http://schemas.openxmlformats.org/officeDocument/2006/relationships/image" Target="../media/image4.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9.sv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6.png"/><Relationship Id="rId7" Type="http://schemas.openxmlformats.org/officeDocument/2006/relationships/image" Target="../media/image9.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7.png"/><Relationship Id="rId9" Type="http://schemas.openxmlformats.org/officeDocument/2006/relationships/image" Target="../media/image11.svg"/></Relationships>
</file>

<file path=ppt/slides/_rels/slide1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9.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6.png"/><Relationship Id="rId7" Type="http://schemas.openxmlformats.org/officeDocument/2006/relationships/image" Target="../media/image9.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7.png"/><Relationship Id="rId9" Type="http://schemas.openxmlformats.org/officeDocument/2006/relationships/image" Target="../media/image17.svg"/></Relationships>
</file>

<file path=ppt/slides/_rels/slide1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9.png"/><Relationship Id="rId7" Type="http://schemas.openxmlformats.org/officeDocument/2006/relationships/image" Target="../media/image16.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9.sv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7.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1.sv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3.sv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6.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30.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4.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53551" y="733272"/>
            <a:ext cx="16027348" cy="8840156"/>
            <a:chOff x="0" y="0"/>
            <a:chExt cx="4221195" cy="2328272"/>
          </a:xfrm>
        </p:grpSpPr>
        <p:sp>
          <p:nvSpPr>
            <p:cNvPr id="4" name="Freeform 4"/>
            <p:cNvSpPr/>
            <p:nvPr/>
          </p:nvSpPr>
          <p:spPr>
            <a:xfrm>
              <a:off x="0" y="0"/>
              <a:ext cx="4221195" cy="2328272"/>
            </a:xfrm>
            <a:custGeom>
              <a:avLst/>
              <a:gdLst/>
              <a:ahLst/>
              <a:cxnLst/>
              <a:rect l="l" t="t" r="r" b="b"/>
              <a:pathLst>
                <a:path w="4221195" h="2328272">
                  <a:moveTo>
                    <a:pt x="28500" y="0"/>
                  </a:moveTo>
                  <a:lnTo>
                    <a:pt x="4192695" y="0"/>
                  </a:lnTo>
                  <a:cubicBezTo>
                    <a:pt x="4200254" y="0"/>
                    <a:pt x="4207502" y="3003"/>
                    <a:pt x="4212848" y="8347"/>
                  </a:cubicBezTo>
                  <a:cubicBezTo>
                    <a:pt x="4218192" y="13692"/>
                    <a:pt x="4221195" y="20941"/>
                    <a:pt x="4221195" y="28500"/>
                  </a:cubicBezTo>
                  <a:lnTo>
                    <a:pt x="4221195" y="2299772"/>
                  </a:lnTo>
                  <a:cubicBezTo>
                    <a:pt x="4221195" y="2315512"/>
                    <a:pt x="4208435" y="2328272"/>
                    <a:pt x="4192695" y="2328272"/>
                  </a:cubicBezTo>
                  <a:lnTo>
                    <a:pt x="28500" y="2328272"/>
                  </a:lnTo>
                  <a:cubicBezTo>
                    <a:pt x="20941" y="2328272"/>
                    <a:pt x="13692" y="2325269"/>
                    <a:pt x="8347" y="2319924"/>
                  </a:cubicBezTo>
                  <a:cubicBezTo>
                    <a:pt x="3003" y="2314580"/>
                    <a:pt x="0" y="2307331"/>
                    <a:pt x="0" y="2299772"/>
                  </a:cubicBezTo>
                  <a:lnTo>
                    <a:pt x="0" y="28500"/>
                  </a:lnTo>
                  <a:cubicBezTo>
                    <a:pt x="0" y="12760"/>
                    <a:pt x="12760" y="0"/>
                    <a:pt x="28500"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85725" cap="rnd">
              <a:solidFill>
                <a:srgbClr val="FFFFFF"/>
              </a:solidFill>
              <a:prstDash val="solid"/>
              <a:round/>
            </a:ln>
          </p:spPr>
        </p:sp>
        <p:sp>
          <p:nvSpPr>
            <p:cNvPr id="5" name="TextBox 5"/>
            <p:cNvSpPr txBox="1"/>
            <p:nvPr/>
          </p:nvSpPr>
          <p:spPr>
            <a:xfrm>
              <a:off x="0" y="-95250"/>
              <a:ext cx="4221195" cy="2423522"/>
            </a:xfrm>
            <a:prstGeom prst="rect">
              <a:avLst/>
            </a:prstGeom>
          </p:spPr>
          <p:txBody>
            <a:bodyPr lIns="50800" tIns="50800" rIns="50800" bIns="50800" rtlCol="0" anchor="ctr"/>
            <a:lstStyle/>
            <a:p>
              <a:pPr algn="ctr">
                <a:lnSpc>
                  <a:spcPts val="3706"/>
                </a:lnSpc>
              </a:pPr>
              <a:endParaRPr/>
            </a:p>
          </p:txBody>
        </p:sp>
      </p:grpSp>
      <p:sp>
        <p:nvSpPr>
          <p:cNvPr id="6" name="Freeform 6"/>
          <p:cNvSpPr/>
          <p:nvPr/>
        </p:nvSpPr>
        <p:spPr>
          <a:xfrm>
            <a:off x="1365607" y="4609018"/>
            <a:ext cx="2586916" cy="3449221"/>
          </a:xfrm>
          <a:custGeom>
            <a:avLst/>
            <a:gdLst/>
            <a:ahLst/>
            <a:cxnLst/>
            <a:rect l="l" t="t" r="r" b="b"/>
            <a:pathLst>
              <a:path w="2586916" h="3449221">
                <a:moveTo>
                  <a:pt x="0" y="0"/>
                </a:moveTo>
                <a:lnTo>
                  <a:pt x="2586916" y="0"/>
                </a:lnTo>
                <a:lnTo>
                  <a:pt x="2586916" y="3449221"/>
                </a:lnTo>
                <a:lnTo>
                  <a:pt x="0" y="3449221"/>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sp>
      <p:sp>
        <p:nvSpPr>
          <p:cNvPr id="7" name="Freeform 7"/>
          <p:cNvSpPr/>
          <p:nvPr/>
        </p:nvSpPr>
        <p:spPr>
          <a:xfrm flipH="1" flipV="1">
            <a:off x="16780899" y="292042"/>
            <a:ext cx="1507101" cy="1969820"/>
          </a:xfrm>
          <a:custGeom>
            <a:avLst/>
            <a:gdLst/>
            <a:ahLst/>
            <a:cxnLst/>
            <a:rect l="l" t="t" r="r" b="b"/>
            <a:pathLst>
              <a:path w="1507101" h="1969820">
                <a:moveTo>
                  <a:pt x="1507101" y="1969820"/>
                </a:moveTo>
                <a:lnTo>
                  <a:pt x="0" y="1969820"/>
                </a:lnTo>
                <a:lnTo>
                  <a:pt x="0" y="0"/>
                </a:lnTo>
                <a:lnTo>
                  <a:pt x="1507101" y="0"/>
                </a:lnTo>
                <a:lnTo>
                  <a:pt x="1507101" y="1969820"/>
                </a:lnTo>
                <a:close/>
              </a:path>
            </a:pathLst>
          </a:custGeom>
          <a:blipFill>
            <a:blip r:embed="rId3" cstate="email">
              <a:extLst>
                <a:ext uri="{28A0092B-C50C-407E-A947-70E740481C1C}">
                  <a14:useLocalDpi xmlns:a14="http://schemas.microsoft.com/office/drawing/2010/main"/>
                </a:ext>
              </a:extLst>
            </a:blip>
            <a:stretch>
              <a:fillRect l="-321036" b="-144015"/>
            </a:stretch>
          </a:blipFill>
        </p:spPr>
      </p:sp>
      <p:sp>
        <p:nvSpPr>
          <p:cNvPr id="8" name="Freeform 8"/>
          <p:cNvSpPr/>
          <p:nvPr/>
        </p:nvSpPr>
        <p:spPr>
          <a:xfrm>
            <a:off x="4858738" y="1289871"/>
            <a:ext cx="1640166" cy="1642218"/>
          </a:xfrm>
          <a:custGeom>
            <a:avLst/>
            <a:gdLst/>
            <a:ahLst/>
            <a:cxnLst/>
            <a:rect l="l" t="t" r="r" b="b"/>
            <a:pathLst>
              <a:path w="1640166" h="1642218">
                <a:moveTo>
                  <a:pt x="0" y="0"/>
                </a:moveTo>
                <a:lnTo>
                  <a:pt x="1640166" y="0"/>
                </a:lnTo>
                <a:lnTo>
                  <a:pt x="1640166" y="1642219"/>
                </a:lnTo>
                <a:lnTo>
                  <a:pt x="0" y="1642219"/>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sp>
      <p:sp>
        <p:nvSpPr>
          <p:cNvPr id="9" name="Freeform 9"/>
          <p:cNvSpPr/>
          <p:nvPr/>
        </p:nvSpPr>
        <p:spPr>
          <a:xfrm>
            <a:off x="-172092" y="983768"/>
            <a:ext cx="1302812" cy="2254425"/>
          </a:xfrm>
          <a:custGeom>
            <a:avLst/>
            <a:gdLst/>
            <a:ahLst/>
            <a:cxnLst/>
            <a:rect l="l" t="t" r="r" b="b"/>
            <a:pathLst>
              <a:path w="1302812" h="2254425">
                <a:moveTo>
                  <a:pt x="0" y="0"/>
                </a:moveTo>
                <a:lnTo>
                  <a:pt x="1302813" y="0"/>
                </a:lnTo>
                <a:lnTo>
                  <a:pt x="1302813" y="2254425"/>
                </a:lnTo>
                <a:lnTo>
                  <a:pt x="0" y="2254425"/>
                </a:lnTo>
                <a:lnTo>
                  <a:pt x="0" y="0"/>
                </a:lnTo>
                <a:close/>
              </a:path>
            </a:pathLst>
          </a:custGeom>
          <a:blipFill>
            <a:blip r:embed="rId5" cstate="email">
              <a:extLst>
                <a:ext uri="{28A0092B-C50C-407E-A947-70E740481C1C}">
                  <a14:useLocalDpi xmlns:a14="http://schemas.microsoft.com/office/drawing/2010/main"/>
                </a:ext>
              </a:extLst>
            </a:blip>
            <a:stretch>
              <a:fillRect l="-236784" t="-125652"/>
            </a:stretch>
          </a:blipFill>
        </p:spPr>
      </p:sp>
      <p:sp>
        <p:nvSpPr>
          <p:cNvPr id="10" name="TextBox 10"/>
          <p:cNvSpPr txBox="1"/>
          <p:nvPr/>
        </p:nvSpPr>
        <p:spPr>
          <a:xfrm>
            <a:off x="6681944" y="2549786"/>
            <a:ext cx="9727217" cy="6366510"/>
          </a:xfrm>
          <a:prstGeom prst="rect">
            <a:avLst/>
          </a:prstGeom>
        </p:spPr>
        <p:txBody>
          <a:bodyPr lIns="0" tIns="0" rIns="0" bIns="0" rtlCol="0" anchor="t">
            <a:spAutoFit/>
          </a:bodyPr>
          <a:lstStyle/>
          <a:p>
            <a:pPr>
              <a:lnSpc>
                <a:spcPts val="5040"/>
              </a:lnSpc>
            </a:pPr>
            <a:r>
              <a:rPr lang="en-US" sz="3600">
                <a:solidFill>
                  <a:srgbClr val="FFFFFF"/>
                </a:solidFill>
                <a:latin typeface="Montserrat Classic"/>
              </a:rPr>
              <a:t>Dalam era globalisasi dan transformasi digital, literasi digital telah menjadi landasan penting dalam kemajuan individu dan masyarakat. Tidak hanya sekadar keterampilan teknis, literasi digital menggabungkan pemahaman tentang informasi digital, kemampuan kritis, dan keahlian praktis dalam menghadapi dunia yang terus berubah dengan teknologi.</a:t>
            </a:r>
          </a:p>
        </p:txBody>
      </p:sp>
      <p:sp>
        <p:nvSpPr>
          <p:cNvPr id="11" name="Freeform 11"/>
          <p:cNvSpPr/>
          <p:nvPr/>
        </p:nvSpPr>
        <p:spPr>
          <a:xfrm>
            <a:off x="2023959" y="1804877"/>
            <a:ext cx="840830" cy="848252"/>
          </a:xfrm>
          <a:custGeom>
            <a:avLst/>
            <a:gdLst/>
            <a:ahLst/>
            <a:cxnLst/>
            <a:rect l="l" t="t" r="r" b="b"/>
            <a:pathLst>
              <a:path w="840830" h="848252">
                <a:moveTo>
                  <a:pt x="0" y="0"/>
                </a:moveTo>
                <a:lnTo>
                  <a:pt x="840830" y="0"/>
                </a:lnTo>
                <a:lnTo>
                  <a:pt x="840830" y="848253"/>
                </a:lnTo>
                <a:lnTo>
                  <a:pt x="0" y="848253"/>
                </a:lnTo>
                <a:lnTo>
                  <a:pt x="0" y="0"/>
                </a:lnTo>
                <a:close/>
              </a:path>
            </a:pathLst>
          </a:custGeom>
          <a:blipFill>
            <a:blip r:embed="rId6">
              <a:extLst>
                <a:ext uri="{96DAC541-7B7A-43D3-8B79-37D633B846F1}">
                  <asvg:svgBlip xmlns:asvg="http://schemas.microsoft.com/office/drawing/2016/SVG/main" xmlns="" r:embed="rId8"/>
                </a:ext>
              </a:extLst>
            </a:blip>
            <a:stretch>
              <a:fillRect/>
            </a:stretch>
          </a:blipFill>
          <a:ln cap="sq">
            <a:noFill/>
            <a:prstDash val="solid"/>
            <a:miter/>
          </a:ln>
        </p:spPr>
      </p:sp>
      <p:sp>
        <p:nvSpPr>
          <p:cNvPr id="12" name="Freeform 12"/>
          <p:cNvSpPr/>
          <p:nvPr/>
        </p:nvSpPr>
        <p:spPr>
          <a:xfrm>
            <a:off x="17792240" y="9419729"/>
            <a:ext cx="192232" cy="571500"/>
          </a:xfrm>
          <a:custGeom>
            <a:avLst/>
            <a:gdLst/>
            <a:ahLst/>
            <a:cxnLst/>
            <a:rect l="l" t="t" r="r" b="b"/>
            <a:pathLst>
              <a:path w="192232" h="571500">
                <a:moveTo>
                  <a:pt x="0" y="0"/>
                </a:moveTo>
                <a:lnTo>
                  <a:pt x="192232" y="0"/>
                </a:lnTo>
                <a:lnTo>
                  <a:pt x="192232" y="571500"/>
                </a:lnTo>
                <a:lnTo>
                  <a:pt x="0" y="571500"/>
                </a:lnTo>
                <a:lnTo>
                  <a:pt x="0" y="0"/>
                </a:lnTo>
                <a:close/>
              </a:path>
            </a:pathLst>
          </a:custGeom>
          <a:blipFill>
            <a:blip r:embed="rId9" cstate="email">
              <a:extLst>
                <a:ext uri="{28A0092B-C50C-407E-A947-70E740481C1C}">
                  <a14:useLocalDpi xmlns:a14="http://schemas.microsoft.com/office/drawing/2010/main"/>
                </a:ext>
                <a:ext uri="{96DAC541-7B7A-43D3-8B79-37D633B846F1}">
                  <asvg:svgBlip xmlns:asvg="http://schemas.microsoft.com/office/drawing/2016/SVG/main" xmlns="" r:embed="rId10"/>
                </a:ext>
              </a:extLst>
            </a:blip>
            <a:stretch>
              <a:fillRect/>
            </a:stretch>
          </a:blipFill>
        </p:spPr>
      </p:sp>
      <p:sp>
        <p:nvSpPr>
          <p:cNvPr id="13" name="TextBox 13"/>
          <p:cNvSpPr txBox="1"/>
          <p:nvPr/>
        </p:nvSpPr>
        <p:spPr>
          <a:xfrm>
            <a:off x="6681944" y="1639351"/>
            <a:ext cx="4660948" cy="511683"/>
          </a:xfrm>
          <a:prstGeom prst="rect">
            <a:avLst/>
          </a:prstGeom>
        </p:spPr>
        <p:txBody>
          <a:bodyPr lIns="0" tIns="0" rIns="0" bIns="0" rtlCol="0" anchor="t">
            <a:spAutoFit/>
          </a:bodyPr>
          <a:lstStyle/>
          <a:p>
            <a:pPr>
              <a:lnSpc>
                <a:spcPts val="3455"/>
              </a:lnSpc>
            </a:pPr>
            <a:r>
              <a:rPr lang="en-US" sz="4799">
                <a:solidFill>
                  <a:srgbClr val="FFFFFF"/>
                </a:solidFill>
                <a:latin typeface="Montserrat Classic Bold"/>
              </a:rPr>
              <a:t>Pendahuluan</a:t>
            </a:r>
          </a:p>
        </p:txBody>
      </p:sp>
      <p:sp>
        <p:nvSpPr>
          <p:cNvPr id="14" name="TextBox 14"/>
          <p:cNvSpPr txBox="1"/>
          <p:nvPr/>
        </p:nvSpPr>
        <p:spPr>
          <a:xfrm>
            <a:off x="2142983" y="3033178"/>
            <a:ext cx="4355921" cy="1128165"/>
          </a:xfrm>
          <a:prstGeom prst="rect">
            <a:avLst/>
          </a:prstGeom>
        </p:spPr>
        <p:txBody>
          <a:bodyPr lIns="0" tIns="0" rIns="0" bIns="0" rtlCol="0" anchor="t">
            <a:spAutoFit/>
          </a:bodyPr>
          <a:lstStyle/>
          <a:p>
            <a:pPr marL="0" lvl="0" indent="0" algn="l">
              <a:lnSpc>
                <a:spcPts val="4537"/>
              </a:lnSpc>
            </a:pPr>
            <a:r>
              <a:rPr lang="en-US" sz="3241">
                <a:solidFill>
                  <a:srgbClr val="FFFFFF"/>
                </a:solidFill>
                <a:latin typeface="Montserrat Classic Bold"/>
              </a:rPr>
              <a:t>Makalah tentang Digital Literasi</a:t>
            </a:r>
          </a:p>
        </p:txBody>
      </p:sp>
      <p:sp>
        <p:nvSpPr>
          <p:cNvPr id="15" name="TextBox 15"/>
          <p:cNvSpPr txBox="1"/>
          <p:nvPr/>
        </p:nvSpPr>
        <p:spPr>
          <a:xfrm>
            <a:off x="2948993" y="1758975"/>
            <a:ext cx="2007061" cy="895877"/>
          </a:xfrm>
          <a:prstGeom prst="rect">
            <a:avLst/>
          </a:prstGeom>
        </p:spPr>
        <p:txBody>
          <a:bodyPr lIns="0" tIns="0" rIns="0" bIns="0" rtlCol="0" anchor="t">
            <a:spAutoFit/>
          </a:bodyPr>
          <a:lstStyle/>
          <a:p>
            <a:pPr>
              <a:lnSpc>
                <a:spcPts val="3645"/>
              </a:lnSpc>
            </a:pPr>
            <a:r>
              <a:rPr lang="en-US" sz="2604">
                <a:solidFill>
                  <a:srgbClr val="FFFFFF"/>
                </a:solidFill>
                <a:latin typeface="Montserrat Classic"/>
              </a:rPr>
              <a:t>Nandang</a:t>
            </a:r>
          </a:p>
          <a:p>
            <a:pPr marL="0" lvl="0" indent="0" algn="l">
              <a:lnSpc>
                <a:spcPts val="3645"/>
              </a:lnSpc>
              <a:spcBef>
                <a:spcPct val="0"/>
              </a:spcBef>
            </a:pPr>
            <a:r>
              <a:rPr lang="en-US" sz="2604">
                <a:solidFill>
                  <a:srgbClr val="FFFFFF"/>
                </a:solidFill>
                <a:latin typeface="Montserrat Classic"/>
              </a:rPr>
              <a:t>Duryat</a:t>
            </a:r>
          </a:p>
        </p:txBody>
      </p:sp>
      <p:sp>
        <p:nvSpPr>
          <p:cNvPr id="16" name="TextBox 16"/>
          <p:cNvSpPr txBox="1"/>
          <p:nvPr/>
        </p:nvSpPr>
        <p:spPr>
          <a:xfrm>
            <a:off x="2142983" y="8131159"/>
            <a:ext cx="4355921" cy="438677"/>
          </a:xfrm>
          <a:prstGeom prst="rect">
            <a:avLst/>
          </a:prstGeom>
        </p:spPr>
        <p:txBody>
          <a:bodyPr lIns="0" tIns="0" rIns="0" bIns="0" rtlCol="0" anchor="t">
            <a:spAutoFit/>
          </a:bodyPr>
          <a:lstStyle/>
          <a:p>
            <a:pPr>
              <a:lnSpc>
                <a:spcPts val="3645"/>
              </a:lnSpc>
            </a:pPr>
            <a:r>
              <a:rPr lang="en-US" sz="2604">
                <a:solidFill>
                  <a:srgbClr val="FFFFFF"/>
                </a:solidFill>
                <a:latin typeface="Montserrat Classic"/>
              </a:rPr>
              <a:t>MEDSOS - TI.23.C4 UPB</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763500" y="3056847"/>
            <a:ext cx="14761000" cy="5668167"/>
            <a:chOff x="0" y="0"/>
            <a:chExt cx="4365650" cy="1676393"/>
          </a:xfrm>
        </p:grpSpPr>
        <p:sp>
          <p:nvSpPr>
            <p:cNvPr id="4" name="Freeform 4"/>
            <p:cNvSpPr/>
            <p:nvPr/>
          </p:nvSpPr>
          <p:spPr>
            <a:xfrm>
              <a:off x="0" y="0"/>
              <a:ext cx="4365650" cy="1676393"/>
            </a:xfrm>
            <a:custGeom>
              <a:avLst/>
              <a:gdLst/>
              <a:ahLst/>
              <a:cxnLst/>
              <a:rect l="l" t="t" r="r" b="b"/>
              <a:pathLst>
                <a:path w="4365650" h="1676393">
                  <a:moveTo>
                    <a:pt x="30945" y="0"/>
                  </a:moveTo>
                  <a:lnTo>
                    <a:pt x="4334705" y="0"/>
                  </a:lnTo>
                  <a:cubicBezTo>
                    <a:pt x="4342912" y="0"/>
                    <a:pt x="4350783" y="3260"/>
                    <a:pt x="4356586" y="9063"/>
                  </a:cubicBezTo>
                  <a:cubicBezTo>
                    <a:pt x="4362390" y="14867"/>
                    <a:pt x="4365650" y="22738"/>
                    <a:pt x="4365650" y="30945"/>
                  </a:cubicBezTo>
                  <a:lnTo>
                    <a:pt x="4365650" y="1645448"/>
                  </a:lnTo>
                  <a:cubicBezTo>
                    <a:pt x="4365650" y="1653655"/>
                    <a:pt x="4362390" y="1661526"/>
                    <a:pt x="4356586" y="1667329"/>
                  </a:cubicBezTo>
                  <a:cubicBezTo>
                    <a:pt x="4350783" y="1673132"/>
                    <a:pt x="4342912" y="1676393"/>
                    <a:pt x="4334705" y="1676393"/>
                  </a:cubicBezTo>
                  <a:lnTo>
                    <a:pt x="30945" y="1676393"/>
                  </a:lnTo>
                  <a:cubicBezTo>
                    <a:pt x="22738" y="1676393"/>
                    <a:pt x="14867" y="1673132"/>
                    <a:pt x="9063" y="1667329"/>
                  </a:cubicBezTo>
                  <a:cubicBezTo>
                    <a:pt x="3260" y="1661526"/>
                    <a:pt x="0" y="1653655"/>
                    <a:pt x="0" y="1645448"/>
                  </a:cubicBezTo>
                  <a:lnTo>
                    <a:pt x="0" y="30945"/>
                  </a:lnTo>
                  <a:cubicBezTo>
                    <a:pt x="0" y="22738"/>
                    <a:pt x="3260" y="14867"/>
                    <a:pt x="9063" y="9063"/>
                  </a:cubicBezTo>
                  <a:cubicBezTo>
                    <a:pt x="14867" y="3260"/>
                    <a:pt x="22738" y="0"/>
                    <a:pt x="30945"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5" name="TextBox 5"/>
            <p:cNvSpPr txBox="1"/>
            <p:nvPr/>
          </p:nvSpPr>
          <p:spPr>
            <a:xfrm>
              <a:off x="0" y="-95250"/>
              <a:ext cx="4365650" cy="1771643"/>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6" name="Group 6"/>
          <p:cNvGrpSpPr/>
          <p:nvPr/>
        </p:nvGrpSpPr>
        <p:grpSpPr>
          <a:xfrm>
            <a:off x="4059292" y="1477528"/>
            <a:ext cx="8968018" cy="2121051"/>
            <a:chOff x="0" y="0"/>
            <a:chExt cx="2652342" cy="627313"/>
          </a:xfrm>
        </p:grpSpPr>
        <p:sp>
          <p:nvSpPr>
            <p:cNvPr id="7" name="Freeform 7"/>
            <p:cNvSpPr/>
            <p:nvPr/>
          </p:nvSpPr>
          <p:spPr>
            <a:xfrm>
              <a:off x="0" y="0"/>
              <a:ext cx="2652342" cy="627313"/>
            </a:xfrm>
            <a:custGeom>
              <a:avLst/>
              <a:gdLst/>
              <a:ahLst/>
              <a:cxnLst/>
              <a:rect l="l" t="t" r="r" b="b"/>
              <a:pathLst>
                <a:path w="2652342" h="627313">
                  <a:moveTo>
                    <a:pt x="50934" y="0"/>
                  </a:moveTo>
                  <a:lnTo>
                    <a:pt x="2601409" y="0"/>
                  </a:lnTo>
                  <a:cubicBezTo>
                    <a:pt x="2629539" y="0"/>
                    <a:pt x="2652342" y="22804"/>
                    <a:pt x="2652342" y="50934"/>
                  </a:cubicBezTo>
                  <a:lnTo>
                    <a:pt x="2652342" y="576379"/>
                  </a:lnTo>
                  <a:cubicBezTo>
                    <a:pt x="2652342" y="604509"/>
                    <a:pt x="2629539" y="627313"/>
                    <a:pt x="2601409" y="627313"/>
                  </a:cubicBezTo>
                  <a:lnTo>
                    <a:pt x="50934" y="627313"/>
                  </a:lnTo>
                  <a:cubicBezTo>
                    <a:pt x="22804" y="627313"/>
                    <a:pt x="0" y="604509"/>
                    <a:pt x="0" y="576379"/>
                  </a:cubicBezTo>
                  <a:lnTo>
                    <a:pt x="0" y="50934"/>
                  </a:lnTo>
                  <a:cubicBezTo>
                    <a:pt x="0" y="22804"/>
                    <a:pt x="22804" y="0"/>
                    <a:pt x="50934"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8" name="TextBox 8"/>
            <p:cNvSpPr txBox="1"/>
            <p:nvPr/>
          </p:nvSpPr>
          <p:spPr>
            <a:xfrm>
              <a:off x="0" y="-95250"/>
              <a:ext cx="2652342" cy="722563"/>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9" name="Freeform 9"/>
          <p:cNvSpPr/>
          <p:nvPr/>
        </p:nvSpPr>
        <p:spPr>
          <a:xfrm>
            <a:off x="845037" y="427878"/>
            <a:ext cx="2659665" cy="3532483"/>
          </a:xfrm>
          <a:custGeom>
            <a:avLst/>
            <a:gdLst/>
            <a:ahLst/>
            <a:cxnLst/>
            <a:rect l="l" t="t" r="r" b="b"/>
            <a:pathLst>
              <a:path w="2659665" h="3532483">
                <a:moveTo>
                  <a:pt x="0" y="0"/>
                </a:moveTo>
                <a:lnTo>
                  <a:pt x="2659665" y="0"/>
                </a:lnTo>
                <a:lnTo>
                  <a:pt x="2659665" y="3532483"/>
                </a:lnTo>
                <a:lnTo>
                  <a:pt x="0" y="3532483"/>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sp>
      <p:sp>
        <p:nvSpPr>
          <p:cNvPr id="10" name="Freeform 10"/>
          <p:cNvSpPr/>
          <p:nvPr/>
        </p:nvSpPr>
        <p:spPr>
          <a:xfrm>
            <a:off x="13461130" y="548549"/>
            <a:ext cx="3991392" cy="3286246"/>
          </a:xfrm>
          <a:custGeom>
            <a:avLst/>
            <a:gdLst/>
            <a:ahLst/>
            <a:cxnLst/>
            <a:rect l="l" t="t" r="r" b="b"/>
            <a:pathLst>
              <a:path w="3991392" h="3286246">
                <a:moveTo>
                  <a:pt x="0" y="0"/>
                </a:moveTo>
                <a:lnTo>
                  <a:pt x="3991392" y="0"/>
                </a:lnTo>
                <a:lnTo>
                  <a:pt x="3991392" y="3286246"/>
                </a:lnTo>
                <a:lnTo>
                  <a:pt x="0" y="3286246"/>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sp>
      <p:sp>
        <p:nvSpPr>
          <p:cNvPr id="11" name="Freeform 11"/>
          <p:cNvSpPr/>
          <p:nvPr/>
        </p:nvSpPr>
        <p:spPr>
          <a:xfrm>
            <a:off x="-48965" y="7022796"/>
            <a:ext cx="2156428" cy="2879007"/>
          </a:xfrm>
          <a:custGeom>
            <a:avLst/>
            <a:gdLst/>
            <a:ahLst/>
            <a:cxnLst/>
            <a:rect l="l" t="t" r="r" b="b"/>
            <a:pathLst>
              <a:path w="2156428" h="2879007">
                <a:moveTo>
                  <a:pt x="0" y="0"/>
                </a:moveTo>
                <a:lnTo>
                  <a:pt x="2156428" y="0"/>
                </a:lnTo>
                <a:lnTo>
                  <a:pt x="2156428" y="2879006"/>
                </a:lnTo>
                <a:lnTo>
                  <a:pt x="0" y="2879006"/>
                </a:lnTo>
                <a:lnTo>
                  <a:pt x="0" y="0"/>
                </a:lnTo>
                <a:close/>
              </a:path>
            </a:pathLst>
          </a:custGeom>
          <a:blipFill>
            <a:blip r:embed="rId4" cstate="email">
              <a:extLst>
                <a:ext uri="{28A0092B-C50C-407E-A947-70E740481C1C}">
                  <a14:useLocalDpi xmlns:a14="http://schemas.microsoft.com/office/drawing/2010/main"/>
                </a:ext>
              </a:extLst>
            </a:blip>
            <a:stretch>
              <a:fillRect l="-348829" b="-176789"/>
            </a:stretch>
          </a:blipFill>
        </p:spPr>
      </p:sp>
      <p:sp>
        <p:nvSpPr>
          <p:cNvPr id="12" name="Freeform 12"/>
          <p:cNvSpPr/>
          <p:nvPr/>
        </p:nvSpPr>
        <p:spPr>
          <a:xfrm>
            <a:off x="17573883" y="9436861"/>
            <a:ext cx="467591" cy="571500"/>
          </a:xfrm>
          <a:custGeom>
            <a:avLst/>
            <a:gdLst/>
            <a:ahLst/>
            <a:cxnLst/>
            <a:rect l="l" t="t" r="r" b="b"/>
            <a:pathLst>
              <a:path w="467591" h="571500">
                <a:moveTo>
                  <a:pt x="0" y="0"/>
                </a:moveTo>
                <a:lnTo>
                  <a:pt x="467590" y="0"/>
                </a:lnTo>
                <a:lnTo>
                  <a:pt x="467590" y="571500"/>
                </a:lnTo>
                <a:lnTo>
                  <a:pt x="0" y="571500"/>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a:blipFill>
        </p:spPr>
      </p:sp>
      <p:sp>
        <p:nvSpPr>
          <p:cNvPr id="13" name="TextBox 13"/>
          <p:cNvSpPr txBox="1"/>
          <p:nvPr/>
        </p:nvSpPr>
        <p:spPr>
          <a:xfrm>
            <a:off x="4253249" y="1662561"/>
            <a:ext cx="8465198" cy="1668780"/>
          </a:xfrm>
          <a:prstGeom prst="rect">
            <a:avLst/>
          </a:prstGeom>
        </p:spPr>
        <p:txBody>
          <a:bodyPr lIns="0" tIns="0" rIns="0" bIns="0" rtlCol="0" anchor="t">
            <a:spAutoFit/>
          </a:bodyPr>
          <a:lstStyle/>
          <a:p>
            <a:pPr marL="0" lvl="0" indent="0" algn="ctr">
              <a:lnSpc>
                <a:spcPts val="6719"/>
              </a:lnSpc>
              <a:spcBef>
                <a:spcPct val="0"/>
              </a:spcBef>
            </a:pPr>
            <a:r>
              <a:rPr lang="en-US" sz="4800">
                <a:solidFill>
                  <a:srgbClr val="FFFFFF"/>
                </a:solidFill>
                <a:latin typeface="Montserrat Classic Bold"/>
              </a:rPr>
              <a:t>Studi Kasus dan Dampak Digital Literasi</a:t>
            </a:r>
          </a:p>
        </p:txBody>
      </p:sp>
      <p:sp>
        <p:nvSpPr>
          <p:cNvPr id="14" name="TextBox 14"/>
          <p:cNvSpPr txBox="1"/>
          <p:nvPr/>
        </p:nvSpPr>
        <p:spPr>
          <a:xfrm>
            <a:off x="2037416" y="4209768"/>
            <a:ext cx="14087105" cy="3267075"/>
          </a:xfrm>
          <a:prstGeom prst="rect">
            <a:avLst/>
          </a:prstGeom>
        </p:spPr>
        <p:txBody>
          <a:bodyPr lIns="0" tIns="0" rIns="0" bIns="0" rtlCol="0" anchor="t">
            <a:spAutoFit/>
          </a:bodyPr>
          <a:lstStyle/>
          <a:p>
            <a:pPr marL="0" lvl="1" indent="0" algn="ctr">
              <a:lnSpc>
                <a:spcPts val="5220"/>
              </a:lnSpc>
              <a:spcBef>
                <a:spcPct val="0"/>
              </a:spcBef>
            </a:pPr>
            <a:r>
              <a:rPr lang="en-US" sz="3600">
                <a:solidFill>
                  <a:srgbClr val="FFFFFF"/>
                </a:solidFill>
                <a:latin typeface="Montserrat Classic"/>
              </a:rPr>
              <a:t>Melalui studi kasus dari berbagai negara atau komunitas, dapat dilihat bagaimana peningkatan literasi digital telah membawa perubahan positif. Contoh ini mencakup peningkatan akses informasi, peningkatan keterampilan kerja, dan penguatan partisipasi dalam kehidupan sosial.</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149731" y="4888107"/>
            <a:ext cx="16109569" cy="4370193"/>
            <a:chOff x="0" y="0"/>
            <a:chExt cx="4505806" cy="1222332"/>
          </a:xfrm>
        </p:grpSpPr>
        <p:sp>
          <p:nvSpPr>
            <p:cNvPr id="4" name="Freeform 4"/>
            <p:cNvSpPr/>
            <p:nvPr/>
          </p:nvSpPr>
          <p:spPr>
            <a:xfrm>
              <a:off x="0" y="0"/>
              <a:ext cx="4505806" cy="1222332"/>
            </a:xfrm>
            <a:custGeom>
              <a:avLst/>
              <a:gdLst/>
              <a:ahLst/>
              <a:cxnLst/>
              <a:rect l="l" t="t" r="r" b="b"/>
              <a:pathLst>
                <a:path w="4505806" h="1222332">
                  <a:moveTo>
                    <a:pt x="28354" y="0"/>
                  </a:moveTo>
                  <a:lnTo>
                    <a:pt x="4477452" y="0"/>
                  </a:lnTo>
                  <a:cubicBezTo>
                    <a:pt x="4484972" y="0"/>
                    <a:pt x="4492184" y="2987"/>
                    <a:pt x="4497501" y="8305"/>
                  </a:cubicBezTo>
                  <a:cubicBezTo>
                    <a:pt x="4502818" y="13622"/>
                    <a:pt x="4505806" y="20834"/>
                    <a:pt x="4505806" y="28354"/>
                  </a:cubicBezTo>
                  <a:lnTo>
                    <a:pt x="4505806" y="1193978"/>
                  </a:lnTo>
                  <a:cubicBezTo>
                    <a:pt x="4505806" y="1209637"/>
                    <a:pt x="4493111" y="1222332"/>
                    <a:pt x="4477452" y="1222332"/>
                  </a:cubicBezTo>
                  <a:lnTo>
                    <a:pt x="28354" y="1222332"/>
                  </a:lnTo>
                  <a:cubicBezTo>
                    <a:pt x="12695" y="1222332"/>
                    <a:pt x="0" y="1209637"/>
                    <a:pt x="0" y="1193978"/>
                  </a:cubicBezTo>
                  <a:lnTo>
                    <a:pt x="0" y="28354"/>
                  </a:lnTo>
                  <a:cubicBezTo>
                    <a:pt x="0" y="12695"/>
                    <a:pt x="12695" y="0"/>
                    <a:pt x="28354"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5" name="TextBox 5"/>
            <p:cNvSpPr txBox="1"/>
            <p:nvPr/>
          </p:nvSpPr>
          <p:spPr>
            <a:xfrm>
              <a:off x="0" y="-95250"/>
              <a:ext cx="4505806" cy="1317582"/>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6" name="Group 6"/>
          <p:cNvGrpSpPr/>
          <p:nvPr/>
        </p:nvGrpSpPr>
        <p:grpSpPr>
          <a:xfrm>
            <a:off x="2355487" y="1214848"/>
            <a:ext cx="9304847" cy="2871724"/>
            <a:chOff x="0" y="0"/>
            <a:chExt cx="2751961" cy="849329"/>
          </a:xfrm>
        </p:grpSpPr>
        <p:sp>
          <p:nvSpPr>
            <p:cNvPr id="7" name="Freeform 7"/>
            <p:cNvSpPr/>
            <p:nvPr/>
          </p:nvSpPr>
          <p:spPr>
            <a:xfrm>
              <a:off x="0" y="0"/>
              <a:ext cx="2751961" cy="849329"/>
            </a:xfrm>
            <a:custGeom>
              <a:avLst/>
              <a:gdLst/>
              <a:ahLst/>
              <a:cxnLst/>
              <a:rect l="l" t="t" r="r" b="b"/>
              <a:pathLst>
                <a:path w="2751961" h="849329">
                  <a:moveTo>
                    <a:pt x="49090" y="0"/>
                  </a:moveTo>
                  <a:lnTo>
                    <a:pt x="2702871" y="0"/>
                  </a:lnTo>
                  <a:cubicBezTo>
                    <a:pt x="2729983" y="0"/>
                    <a:pt x="2751961" y="21978"/>
                    <a:pt x="2751961" y="49090"/>
                  </a:cubicBezTo>
                  <a:lnTo>
                    <a:pt x="2751961" y="800239"/>
                  </a:lnTo>
                  <a:cubicBezTo>
                    <a:pt x="2751961" y="813258"/>
                    <a:pt x="2746789" y="825744"/>
                    <a:pt x="2737583" y="834951"/>
                  </a:cubicBezTo>
                  <a:cubicBezTo>
                    <a:pt x="2728377" y="844157"/>
                    <a:pt x="2715891" y="849329"/>
                    <a:pt x="2702871" y="849329"/>
                  </a:cubicBezTo>
                  <a:lnTo>
                    <a:pt x="49090" y="849329"/>
                  </a:lnTo>
                  <a:cubicBezTo>
                    <a:pt x="21978" y="849329"/>
                    <a:pt x="0" y="827350"/>
                    <a:pt x="0" y="800239"/>
                  </a:cubicBezTo>
                  <a:lnTo>
                    <a:pt x="0" y="49090"/>
                  </a:lnTo>
                  <a:cubicBezTo>
                    <a:pt x="0" y="36070"/>
                    <a:pt x="5172" y="23584"/>
                    <a:pt x="14378" y="14378"/>
                  </a:cubicBezTo>
                  <a:cubicBezTo>
                    <a:pt x="23584" y="5172"/>
                    <a:pt x="36070" y="0"/>
                    <a:pt x="49090" y="0"/>
                  </a:cubicBezTo>
                  <a:close/>
                </a:path>
              </a:pathLst>
            </a:custGeom>
            <a:gradFill rotWithShape="1">
              <a:gsLst>
                <a:gs pos="0">
                  <a:srgbClr val="4FB6E8">
                    <a:alpha val="100000"/>
                  </a:srgbClr>
                </a:gs>
                <a:gs pos="100000">
                  <a:srgbClr val="2B69B4">
                    <a:alpha val="100000"/>
                  </a:srgbClr>
                </a:gs>
              </a:gsLst>
              <a:path path="circle">
                <a:fillToRect r="100000" b="100000"/>
              </a:path>
              <a:tileRect l="-100000" t="-100000"/>
            </a:gradFill>
            <a:ln w="57150" cap="rnd">
              <a:solidFill>
                <a:srgbClr val="FFFFFF"/>
              </a:solidFill>
              <a:prstDash val="solid"/>
              <a:round/>
            </a:ln>
          </p:spPr>
        </p:sp>
        <p:sp>
          <p:nvSpPr>
            <p:cNvPr id="8" name="TextBox 8"/>
            <p:cNvSpPr txBox="1"/>
            <p:nvPr/>
          </p:nvSpPr>
          <p:spPr>
            <a:xfrm>
              <a:off x="0" y="-95250"/>
              <a:ext cx="2751961" cy="944579"/>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9" name="Freeform 9"/>
          <p:cNvSpPr/>
          <p:nvPr/>
        </p:nvSpPr>
        <p:spPr>
          <a:xfrm>
            <a:off x="1055450" y="1028700"/>
            <a:ext cx="3117676" cy="3142554"/>
          </a:xfrm>
          <a:custGeom>
            <a:avLst/>
            <a:gdLst/>
            <a:ahLst/>
            <a:cxnLst/>
            <a:rect l="l" t="t" r="r" b="b"/>
            <a:pathLst>
              <a:path w="3117676" h="3142554">
                <a:moveTo>
                  <a:pt x="0" y="0"/>
                </a:moveTo>
                <a:lnTo>
                  <a:pt x="3117675" y="0"/>
                </a:lnTo>
                <a:lnTo>
                  <a:pt x="3117675" y="3142554"/>
                </a:lnTo>
                <a:lnTo>
                  <a:pt x="0" y="3142554"/>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sp>
      <p:sp>
        <p:nvSpPr>
          <p:cNvPr id="10" name="Freeform 10"/>
          <p:cNvSpPr/>
          <p:nvPr/>
        </p:nvSpPr>
        <p:spPr>
          <a:xfrm>
            <a:off x="14079439" y="1028700"/>
            <a:ext cx="4635925" cy="3859407"/>
          </a:xfrm>
          <a:custGeom>
            <a:avLst/>
            <a:gdLst/>
            <a:ahLst/>
            <a:cxnLst/>
            <a:rect l="l" t="t" r="r" b="b"/>
            <a:pathLst>
              <a:path w="4635925" h="3859407">
                <a:moveTo>
                  <a:pt x="0" y="0"/>
                </a:moveTo>
                <a:lnTo>
                  <a:pt x="4635924" y="0"/>
                </a:lnTo>
                <a:lnTo>
                  <a:pt x="4635924" y="3859407"/>
                </a:lnTo>
                <a:lnTo>
                  <a:pt x="0" y="3859407"/>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sp>
      <p:sp>
        <p:nvSpPr>
          <p:cNvPr id="11" name="Freeform 11"/>
          <p:cNvSpPr/>
          <p:nvPr/>
        </p:nvSpPr>
        <p:spPr>
          <a:xfrm flipH="1" flipV="1">
            <a:off x="16780899" y="292042"/>
            <a:ext cx="1507101" cy="1969820"/>
          </a:xfrm>
          <a:custGeom>
            <a:avLst/>
            <a:gdLst/>
            <a:ahLst/>
            <a:cxnLst/>
            <a:rect l="l" t="t" r="r" b="b"/>
            <a:pathLst>
              <a:path w="1507101" h="1969820">
                <a:moveTo>
                  <a:pt x="1507101" y="1969820"/>
                </a:moveTo>
                <a:lnTo>
                  <a:pt x="0" y="1969820"/>
                </a:lnTo>
                <a:lnTo>
                  <a:pt x="0" y="0"/>
                </a:lnTo>
                <a:lnTo>
                  <a:pt x="1507101" y="0"/>
                </a:lnTo>
                <a:lnTo>
                  <a:pt x="1507101" y="1969820"/>
                </a:lnTo>
                <a:close/>
              </a:path>
            </a:pathLst>
          </a:custGeom>
          <a:blipFill>
            <a:blip r:embed="rId4" cstate="email">
              <a:extLst>
                <a:ext uri="{28A0092B-C50C-407E-A947-70E740481C1C}">
                  <a14:useLocalDpi xmlns:a14="http://schemas.microsoft.com/office/drawing/2010/main"/>
                </a:ext>
              </a:extLst>
            </a:blip>
            <a:stretch>
              <a:fillRect l="-321036" b="-144015"/>
            </a:stretch>
          </a:blipFill>
        </p:spPr>
      </p:sp>
      <p:sp>
        <p:nvSpPr>
          <p:cNvPr id="12" name="Freeform 12"/>
          <p:cNvSpPr/>
          <p:nvPr/>
        </p:nvSpPr>
        <p:spPr>
          <a:xfrm>
            <a:off x="17534449" y="9414042"/>
            <a:ext cx="192232" cy="571500"/>
          </a:xfrm>
          <a:custGeom>
            <a:avLst/>
            <a:gdLst/>
            <a:ahLst/>
            <a:cxnLst/>
            <a:rect l="l" t="t" r="r" b="b"/>
            <a:pathLst>
              <a:path w="192232" h="571500">
                <a:moveTo>
                  <a:pt x="0" y="0"/>
                </a:moveTo>
                <a:lnTo>
                  <a:pt x="192232" y="0"/>
                </a:lnTo>
                <a:lnTo>
                  <a:pt x="192232" y="571500"/>
                </a:lnTo>
                <a:lnTo>
                  <a:pt x="0" y="571500"/>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a:blipFill>
        </p:spPr>
      </p:sp>
      <p:sp>
        <p:nvSpPr>
          <p:cNvPr id="13" name="TextBox 13"/>
          <p:cNvSpPr txBox="1"/>
          <p:nvPr/>
        </p:nvSpPr>
        <p:spPr>
          <a:xfrm>
            <a:off x="1567617" y="5048250"/>
            <a:ext cx="15273797" cy="3924300"/>
          </a:xfrm>
          <a:prstGeom prst="rect">
            <a:avLst/>
          </a:prstGeom>
        </p:spPr>
        <p:txBody>
          <a:bodyPr lIns="0" tIns="0" rIns="0" bIns="0" rtlCol="0" anchor="t">
            <a:spAutoFit/>
          </a:bodyPr>
          <a:lstStyle/>
          <a:p>
            <a:pPr marL="0" lvl="1" indent="0" algn="ctr">
              <a:lnSpc>
                <a:spcPts val="5220"/>
              </a:lnSpc>
              <a:spcBef>
                <a:spcPct val="0"/>
              </a:spcBef>
            </a:pPr>
            <a:r>
              <a:rPr lang="en-US" sz="3600">
                <a:solidFill>
                  <a:srgbClr val="FFFFFF"/>
                </a:solidFill>
                <a:latin typeface="Montserrat Classic"/>
              </a:rPr>
              <a:t>Dalam lingkungan digital yang kompleks, etika berperan sangat penting. Konsep privasi, keamanan data, serta penggunaan yang bertanggung jawab atas teknologi adalah aspek penting dari literasi digital yang holistik. Diskusi etika juga mencakup penanganan kebencian online, cyberbullying, dan aspek moral lainnya dalam interaksi di dunia maya.</a:t>
            </a:r>
          </a:p>
        </p:txBody>
      </p:sp>
      <p:sp>
        <p:nvSpPr>
          <p:cNvPr id="14" name="Freeform 14"/>
          <p:cNvSpPr/>
          <p:nvPr/>
        </p:nvSpPr>
        <p:spPr>
          <a:xfrm>
            <a:off x="17782965" y="9414042"/>
            <a:ext cx="192232" cy="571500"/>
          </a:xfrm>
          <a:custGeom>
            <a:avLst/>
            <a:gdLst/>
            <a:ahLst/>
            <a:cxnLst/>
            <a:rect l="l" t="t" r="r" b="b"/>
            <a:pathLst>
              <a:path w="192232" h="571500">
                <a:moveTo>
                  <a:pt x="0" y="0"/>
                </a:moveTo>
                <a:lnTo>
                  <a:pt x="192232" y="0"/>
                </a:lnTo>
                <a:lnTo>
                  <a:pt x="192232" y="571500"/>
                </a:lnTo>
                <a:lnTo>
                  <a:pt x="0" y="571500"/>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a:blipFill>
        </p:spPr>
      </p:sp>
      <p:sp>
        <p:nvSpPr>
          <p:cNvPr id="15" name="TextBox 15"/>
          <p:cNvSpPr txBox="1"/>
          <p:nvPr/>
        </p:nvSpPr>
        <p:spPr>
          <a:xfrm>
            <a:off x="4436839" y="1717962"/>
            <a:ext cx="6820401" cy="1668780"/>
          </a:xfrm>
          <a:prstGeom prst="rect">
            <a:avLst/>
          </a:prstGeom>
        </p:spPr>
        <p:txBody>
          <a:bodyPr lIns="0" tIns="0" rIns="0" bIns="0" rtlCol="0" anchor="t">
            <a:spAutoFit/>
          </a:bodyPr>
          <a:lstStyle/>
          <a:p>
            <a:pPr marL="0" lvl="0" indent="0" algn="l">
              <a:lnSpc>
                <a:spcPts val="6719"/>
              </a:lnSpc>
              <a:spcBef>
                <a:spcPct val="0"/>
              </a:spcBef>
            </a:pPr>
            <a:r>
              <a:rPr lang="en-US" sz="4799">
                <a:solidFill>
                  <a:srgbClr val="FFFFFF"/>
                </a:solidFill>
                <a:latin typeface="Montserrat Classic Bold"/>
              </a:rPr>
              <a:t>Peran Etika dalam Digital Literasi</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977154" y="2317307"/>
            <a:ext cx="15847128" cy="6940993"/>
            <a:chOff x="0" y="0"/>
            <a:chExt cx="4173729" cy="1828081"/>
          </a:xfrm>
        </p:grpSpPr>
        <p:sp>
          <p:nvSpPr>
            <p:cNvPr id="4" name="Freeform 4"/>
            <p:cNvSpPr/>
            <p:nvPr/>
          </p:nvSpPr>
          <p:spPr>
            <a:xfrm>
              <a:off x="0" y="0"/>
              <a:ext cx="4173729" cy="1828081"/>
            </a:xfrm>
            <a:custGeom>
              <a:avLst/>
              <a:gdLst/>
              <a:ahLst/>
              <a:cxnLst/>
              <a:rect l="l" t="t" r="r" b="b"/>
              <a:pathLst>
                <a:path w="4173729" h="1828081">
                  <a:moveTo>
                    <a:pt x="28824" y="0"/>
                  </a:moveTo>
                  <a:lnTo>
                    <a:pt x="4144906" y="0"/>
                  </a:lnTo>
                  <a:cubicBezTo>
                    <a:pt x="4152550" y="0"/>
                    <a:pt x="4159882" y="3037"/>
                    <a:pt x="4165287" y="8442"/>
                  </a:cubicBezTo>
                  <a:cubicBezTo>
                    <a:pt x="4170693" y="13848"/>
                    <a:pt x="4173729" y="21179"/>
                    <a:pt x="4173729" y="28824"/>
                  </a:cubicBezTo>
                  <a:lnTo>
                    <a:pt x="4173729" y="1799257"/>
                  </a:lnTo>
                  <a:cubicBezTo>
                    <a:pt x="4173729" y="1806902"/>
                    <a:pt x="4170693" y="1814233"/>
                    <a:pt x="4165287" y="1819638"/>
                  </a:cubicBezTo>
                  <a:cubicBezTo>
                    <a:pt x="4159882" y="1825044"/>
                    <a:pt x="4152550" y="1828081"/>
                    <a:pt x="4144906" y="1828081"/>
                  </a:cubicBezTo>
                  <a:lnTo>
                    <a:pt x="28824" y="1828081"/>
                  </a:lnTo>
                  <a:cubicBezTo>
                    <a:pt x="21179" y="1828081"/>
                    <a:pt x="13848" y="1825044"/>
                    <a:pt x="8442" y="1819638"/>
                  </a:cubicBezTo>
                  <a:cubicBezTo>
                    <a:pt x="3037" y="1814233"/>
                    <a:pt x="0" y="1806902"/>
                    <a:pt x="0" y="1799257"/>
                  </a:cubicBezTo>
                  <a:lnTo>
                    <a:pt x="0" y="28824"/>
                  </a:lnTo>
                  <a:cubicBezTo>
                    <a:pt x="0" y="21179"/>
                    <a:pt x="3037" y="13848"/>
                    <a:pt x="8442" y="8442"/>
                  </a:cubicBezTo>
                  <a:cubicBezTo>
                    <a:pt x="13848" y="3037"/>
                    <a:pt x="21179" y="0"/>
                    <a:pt x="28824"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85725" cap="rnd">
              <a:solidFill>
                <a:srgbClr val="FFFFFF"/>
              </a:solidFill>
              <a:prstDash val="solid"/>
              <a:round/>
            </a:ln>
          </p:spPr>
        </p:sp>
        <p:sp>
          <p:nvSpPr>
            <p:cNvPr id="5" name="TextBox 5"/>
            <p:cNvSpPr txBox="1"/>
            <p:nvPr/>
          </p:nvSpPr>
          <p:spPr>
            <a:xfrm>
              <a:off x="0" y="-95250"/>
              <a:ext cx="4173729" cy="1923331"/>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6" name="Freeform 6"/>
          <p:cNvSpPr/>
          <p:nvPr/>
        </p:nvSpPr>
        <p:spPr>
          <a:xfrm>
            <a:off x="16298181" y="7723208"/>
            <a:ext cx="1989819" cy="2835847"/>
          </a:xfrm>
          <a:custGeom>
            <a:avLst/>
            <a:gdLst/>
            <a:ahLst/>
            <a:cxnLst/>
            <a:rect l="l" t="t" r="r" b="b"/>
            <a:pathLst>
              <a:path w="1989819" h="2835847">
                <a:moveTo>
                  <a:pt x="0" y="0"/>
                </a:moveTo>
                <a:lnTo>
                  <a:pt x="1989819" y="0"/>
                </a:lnTo>
                <a:lnTo>
                  <a:pt x="1989819" y="2835847"/>
                </a:lnTo>
                <a:lnTo>
                  <a:pt x="0" y="2835847"/>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sp>
      <p:sp>
        <p:nvSpPr>
          <p:cNvPr id="7" name="Freeform 7"/>
          <p:cNvSpPr/>
          <p:nvPr/>
        </p:nvSpPr>
        <p:spPr>
          <a:xfrm>
            <a:off x="859322" y="1133372"/>
            <a:ext cx="2831283" cy="2837193"/>
          </a:xfrm>
          <a:custGeom>
            <a:avLst/>
            <a:gdLst/>
            <a:ahLst/>
            <a:cxnLst/>
            <a:rect l="l" t="t" r="r" b="b"/>
            <a:pathLst>
              <a:path w="2831283" h="2837193">
                <a:moveTo>
                  <a:pt x="0" y="0"/>
                </a:moveTo>
                <a:lnTo>
                  <a:pt x="2831283" y="0"/>
                </a:lnTo>
                <a:lnTo>
                  <a:pt x="2831283" y="2837194"/>
                </a:lnTo>
                <a:lnTo>
                  <a:pt x="0" y="2837194"/>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sp>
      <p:sp>
        <p:nvSpPr>
          <p:cNvPr id="8" name="Freeform 8"/>
          <p:cNvSpPr/>
          <p:nvPr/>
        </p:nvSpPr>
        <p:spPr>
          <a:xfrm rot="5400000">
            <a:off x="-1752010" y="6895510"/>
            <a:ext cx="4615306" cy="1111285"/>
          </a:xfrm>
          <a:custGeom>
            <a:avLst/>
            <a:gdLst/>
            <a:ahLst/>
            <a:cxnLst/>
            <a:rect l="l" t="t" r="r" b="b"/>
            <a:pathLst>
              <a:path w="4615306" h="1111285">
                <a:moveTo>
                  <a:pt x="0" y="0"/>
                </a:moveTo>
                <a:lnTo>
                  <a:pt x="4615305" y="0"/>
                </a:lnTo>
                <a:lnTo>
                  <a:pt x="4615305" y="1111285"/>
                </a:lnTo>
                <a:lnTo>
                  <a:pt x="0" y="1111285"/>
                </a:lnTo>
                <a:lnTo>
                  <a:pt x="0" y="0"/>
                </a:lnTo>
                <a:close/>
              </a:path>
            </a:pathLst>
          </a:custGeom>
          <a:blipFill>
            <a:blip r:embed="rId4" cstate="email">
              <a:extLst>
                <a:ext uri="{28A0092B-C50C-407E-A947-70E740481C1C}">
                  <a14:useLocalDpi xmlns:a14="http://schemas.microsoft.com/office/drawing/2010/main"/>
                </a:ext>
              </a:extLst>
            </a:blip>
            <a:stretch>
              <a:fillRect r="-21630" b="-396940"/>
            </a:stretch>
          </a:blipFill>
        </p:spPr>
      </p:sp>
      <p:sp>
        <p:nvSpPr>
          <p:cNvPr id="9" name="TextBox 9"/>
          <p:cNvSpPr txBox="1"/>
          <p:nvPr/>
        </p:nvSpPr>
        <p:spPr>
          <a:xfrm>
            <a:off x="2449555" y="4359157"/>
            <a:ext cx="14992505" cy="4197858"/>
          </a:xfrm>
          <a:prstGeom prst="rect">
            <a:avLst/>
          </a:prstGeom>
        </p:spPr>
        <p:txBody>
          <a:bodyPr lIns="0" tIns="0" rIns="0" bIns="0" rtlCol="0" anchor="t">
            <a:spAutoFit/>
          </a:bodyPr>
          <a:lstStyle/>
          <a:p>
            <a:pPr algn="l">
              <a:lnSpc>
                <a:spcPts val="5616"/>
              </a:lnSpc>
            </a:pPr>
            <a:r>
              <a:rPr lang="en-US" sz="3600">
                <a:solidFill>
                  <a:srgbClr val="FFFFFF"/>
                </a:solidFill>
                <a:latin typeface="Montserrat Classic"/>
              </a:rPr>
              <a:t>Untuk mengatasi kesenjangan akses dan tantangan dalam mengembangkan literasi digital, kerjasama antara sektor publik, swasta, dan masyarakat sipil diperlukan. Program pelatihan yang terjangkau dan mudah diakses, penyediaan infrastruktur digital yang merata, serta kampanye kesadaran publik akan menjadi langkah penting dalam upaya meningkatkan literasi digital.</a:t>
            </a:r>
          </a:p>
        </p:txBody>
      </p:sp>
      <p:sp>
        <p:nvSpPr>
          <p:cNvPr id="10" name="Freeform 10"/>
          <p:cNvSpPr/>
          <p:nvPr/>
        </p:nvSpPr>
        <p:spPr>
          <a:xfrm>
            <a:off x="17259300" y="9473056"/>
            <a:ext cx="192232" cy="571500"/>
          </a:xfrm>
          <a:custGeom>
            <a:avLst/>
            <a:gdLst/>
            <a:ahLst/>
            <a:cxnLst/>
            <a:rect l="l" t="t" r="r" b="b"/>
            <a:pathLst>
              <a:path w="192232" h="571500">
                <a:moveTo>
                  <a:pt x="0" y="0"/>
                </a:moveTo>
                <a:lnTo>
                  <a:pt x="192232" y="0"/>
                </a:lnTo>
                <a:lnTo>
                  <a:pt x="192232" y="571500"/>
                </a:lnTo>
                <a:lnTo>
                  <a:pt x="0" y="571500"/>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a:blipFill>
        </p:spPr>
      </p:sp>
      <p:sp>
        <p:nvSpPr>
          <p:cNvPr id="11" name="Freeform 11"/>
          <p:cNvSpPr/>
          <p:nvPr/>
        </p:nvSpPr>
        <p:spPr>
          <a:xfrm>
            <a:off x="17451532" y="9473056"/>
            <a:ext cx="477982" cy="571500"/>
          </a:xfrm>
          <a:custGeom>
            <a:avLst/>
            <a:gdLst/>
            <a:ahLst/>
            <a:cxnLst/>
            <a:rect l="l" t="t" r="r" b="b"/>
            <a:pathLst>
              <a:path w="477982" h="571500">
                <a:moveTo>
                  <a:pt x="0" y="0"/>
                </a:moveTo>
                <a:lnTo>
                  <a:pt x="477982" y="0"/>
                </a:lnTo>
                <a:lnTo>
                  <a:pt x="477982" y="571500"/>
                </a:lnTo>
                <a:lnTo>
                  <a:pt x="0" y="571500"/>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xmlns="" r:embed="rId9"/>
                </a:ext>
              </a:extLst>
            </a:blip>
            <a:stretch>
              <a:fillRect/>
            </a:stretch>
          </a:blipFill>
        </p:spPr>
      </p:sp>
      <p:sp>
        <p:nvSpPr>
          <p:cNvPr id="12" name="TextBox 12"/>
          <p:cNvSpPr txBox="1"/>
          <p:nvPr/>
        </p:nvSpPr>
        <p:spPr>
          <a:xfrm>
            <a:off x="4319934" y="2869250"/>
            <a:ext cx="11577010" cy="821055"/>
          </a:xfrm>
          <a:prstGeom prst="rect">
            <a:avLst/>
          </a:prstGeom>
        </p:spPr>
        <p:txBody>
          <a:bodyPr lIns="0" tIns="0" rIns="0" bIns="0" rtlCol="0" anchor="t">
            <a:spAutoFit/>
          </a:bodyPr>
          <a:lstStyle/>
          <a:p>
            <a:pPr marL="0" lvl="0" indent="0" algn="l">
              <a:lnSpc>
                <a:spcPts val="6719"/>
              </a:lnSpc>
            </a:pPr>
            <a:r>
              <a:rPr lang="en-US" sz="4800">
                <a:solidFill>
                  <a:srgbClr val="FFFFFF"/>
                </a:solidFill>
                <a:latin typeface="Montserrat Classic Bold"/>
              </a:rPr>
              <a:t>Mengatasi Kesulitan dan Tantangan</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28700" y="1028700"/>
            <a:ext cx="15638083" cy="8875731"/>
            <a:chOff x="0" y="0"/>
            <a:chExt cx="4118672" cy="2337641"/>
          </a:xfrm>
        </p:grpSpPr>
        <p:sp>
          <p:nvSpPr>
            <p:cNvPr id="4" name="Freeform 4"/>
            <p:cNvSpPr/>
            <p:nvPr/>
          </p:nvSpPr>
          <p:spPr>
            <a:xfrm>
              <a:off x="0" y="0"/>
              <a:ext cx="4118672" cy="2337641"/>
            </a:xfrm>
            <a:custGeom>
              <a:avLst/>
              <a:gdLst/>
              <a:ahLst/>
              <a:cxnLst/>
              <a:rect l="l" t="t" r="r" b="b"/>
              <a:pathLst>
                <a:path w="4118672" h="2337641">
                  <a:moveTo>
                    <a:pt x="29209" y="0"/>
                  </a:moveTo>
                  <a:lnTo>
                    <a:pt x="4089463" y="0"/>
                  </a:lnTo>
                  <a:cubicBezTo>
                    <a:pt x="4105595" y="0"/>
                    <a:pt x="4118672" y="13077"/>
                    <a:pt x="4118672" y="29209"/>
                  </a:cubicBezTo>
                  <a:lnTo>
                    <a:pt x="4118672" y="2308432"/>
                  </a:lnTo>
                  <a:cubicBezTo>
                    <a:pt x="4118672" y="2324564"/>
                    <a:pt x="4105595" y="2337641"/>
                    <a:pt x="4089463" y="2337641"/>
                  </a:cubicBezTo>
                  <a:lnTo>
                    <a:pt x="29209" y="2337641"/>
                  </a:lnTo>
                  <a:cubicBezTo>
                    <a:pt x="21462" y="2337641"/>
                    <a:pt x="14033" y="2334564"/>
                    <a:pt x="8555" y="2329086"/>
                  </a:cubicBezTo>
                  <a:cubicBezTo>
                    <a:pt x="3077" y="2323608"/>
                    <a:pt x="0" y="2316179"/>
                    <a:pt x="0" y="2308432"/>
                  </a:cubicBezTo>
                  <a:lnTo>
                    <a:pt x="0" y="29209"/>
                  </a:lnTo>
                  <a:cubicBezTo>
                    <a:pt x="0" y="13077"/>
                    <a:pt x="13077" y="0"/>
                    <a:pt x="29209" y="0"/>
                  </a:cubicBezTo>
                  <a:close/>
                </a:path>
              </a:pathLst>
            </a:custGeom>
            <a:gradFill rotWithShape="1">
              <a:gsLst>
                <a:gs pos="0">
                  <a:srgbClr val="2B69B4">
                    <a:alpha val="100000"/>
                  </a:srgbClr>
                </a:gs>
                <a:gs pos="50000">
                  <a:srgbClr val="4FB6E8">
                    <a:alpha val="100000"/>
                  </a:srgbClr>
                </a:gs>
                <a:gs pos="100000">
                  <a:srgbClr val="1C5396">
                    <a:alpha val="100000"/>
                  </a:srgbClr>
                </a:gs>
              </a:gsLst>
              <a:path path="circle">
                <a:fillToRect r="100000" b="100000"/>
              </a:path>
              <a:tileRect l="-100000" t="-100000"/>
            </a:gradFill>
            <a:ln w="85725" cap="rnd">
              <a:solidFill>
                <a:srgbClr val="FFFFFF"/>
              </a:solidFill>
              <a:prstDash val="solid"/>
              <a:round/>
            </a:ln>
          </p:spPr>
        </p:sp>
        <p:sp>
          <p:nvSpPr>
            <p:cNvPr id="5" name="TextBox 5"/>
            <p:cNvSpPr txBox="1"/>
            <p:nvPr/>
          </p:nvSpPr>
          <p:spPr>
            <a:xfrm>
              <a:off x="0" y="-95250"/>
              <a:ext cx="4118672" cy="2432891"/>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6" name="TextBox 6"/>
          <p:cNvSpPr txBox="1"/>
          <p:nvPr/>
        </p:nvSpPr>
        <p:spPr>
          <a:xfrm>
            <a:off x="2262365" y="3575125"/>
            <a:ext cx="14404418" cy="5895975"/>
          </a:xfrm>
          <a:prstGeom prst="rect">
            <a:avLst/>
          </a:prstGeom>
        </p:spPr>
        <p:txBody>
          <a:bodyPr lIns="0" tIns="0" rIns="0" bIns="0" rtlCol="0" anchor="t">
            <a:spAutoFit/>
          </a:bodyPr>
          <a:lstStyle/>
          <a:p>
            <a:pPr algn="l">
              <a:lnSpc>
                <a:spcPts val="5220"/>
              </a:lnSpc>
            </a:pPr>
            <a:r>
              <a:rPr lang="en-US" sz="3600">
                <a:solidFill>
                  <a:srgbClr val="FFFFFF"/>
                </a:solidFill>
                <a:latin typeface="Montserrat Classic"/>
              </a:rPr>
              <a:t>Kolaborasi antara berbagai entitas, mulai dari lembaga pendidikan, pemerintah, hingga sektor swasta, menjadi kunci dalam mengembangkan literasi digital yang komprehensif. Lembaga pendidikan memainkan peran utama dalam membentuk landasan literasi digital, sementara pemerintah memiliki tanggung jawab dalam menyediakan infrastruktur dan kebijakan yang mendukung. Sektor swasta juga memiliki peran vital dalam menyediakan pelatihan, sumber daya, dan dukungan teknologi yang diperlukan.</a:t>
            </a:r>
          </a:p>
        </p:txBody>
      </p:sp>
      <p:sp>
        <p:nvSpPr>
          <p:cNvPr id="7" name="Freeform 7"/>
          <p:cNvSpPr/>
          <p:nvPr/>
        </p:nvSpPr>
        <p:spPr>
          <a:xfrm>
            <a:off x="14029222" y="334006"/>
            <a:ext cx="3394165" cy="3080205"/>
          </a:xfrm>
          <a:custGeom>
            <a:avLst/>
            <a:gdLst/>
            <a:ahLst/>
            <a:cxnLst/>
            <a:rect l="l" t="t" r="r" b="b"/>
            <a:pathLst>
              <a:path w="3394165" h="3080205">
                <a:moveTo>
                  <a:pt x="0" y="0"/>
                </a:moveTo>
                <a:lnTo>
                  <a:pt x="3394165" y="0"/>
                </a:lnTo>
                <a:lnTo>
                  <a:pt x="3394165" y="3080204"/>
                </a:lnTo>
                <a:lnTo>
                  <a:pt x="0" y="3080204"/>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sp>
      <p:sp>
        <p:nvSpPr>
          <p:cNvPr id="8" name="Freeform 8"/>
          <p:cNvSpPr/>
          <p:nvPr/>
        </p:nvSpPr>
        <p:spPr>
          <a:xfrm>
            <a:off x="0" y="6941188"/>
            <a:ext cx="1982754" cy="2647138"/>
          </a:xfrm>
          <a:custGeom>
            <a:avLst/>
            <a:gdLst/>
            <a:ahLst/>
            <a:cxnLst/>
            <a:rect l="l" t="t" r="r" b="b"/>
            <a:pathLst>
              <a:path w="1982754" h="2647138">
                <a:moveTo>
                  <a:pt x="0" y="0"/>
                </a:moveTo>
                <a:lnTo>
                  <a:pt x="1982754" y="0"/>
                </a:lnTo>
                <a:lnTo>
                  <a:pt x="1982754" y="2647138"/>
                </a:lnTo>
                <a:lnTo>
                  <a:pt x="0" y="2647138"/>
                </a:lnTo>
                <a:lnTo>
                  <a:pt x="0" y="0"/>
                </a:lnTo>
                <a:close/>
              </a:path>
            </a:pathLst>
          </a:custGeom>
          <a:blipFill>
            <a:blip r:embed="rId3" cstate="email">
              <a:extLst>
                <a:ext uri="{28A0092B-C50C-407E-A947-70E740481C1C}">
                  <a14:useLocalDpi xmlns:a14="http://schemas.microsoft.com/office/drawing/2010/main"/>
                </a:ext>
              </a:extLst>
            </a:blip>
            <a:stretch>
              <a:fillRect l="-348829" b="-176789"/>
            </a:stretch>
          </a:blipFill>
        </p:spPr>
      </p:sp>
      <p:sp>
        <p:nvSpPr>
          <p:cNvPr id="9" name="Freeform 9"/>
          <p:cNvSpPr/>
          <p:nvPr/>
        </p:nvSpPr>
        <p:spPr>
          <a:xfrm>
            <a:off x="17259300" y="9471100"/>
            <a:ext cx="192232" cy="571500"/>
          </a:xfrm>
          <a:custGeom>
            <a:avLst/>
            <a:gdLst/>
            <a:ahLst/>
            <a:cxnLst/>
            <a:rect l="l" t="t" r="r" b="b"/>
            <a:pathLst>
              <a:path w="192232" h="571500">
                <a:moveTo>
                  <a:pt x="0" y="0"/>
                </a:moveTo>
                <a:lnTo>
                  <a:pt x="192232" y="0"/>
                </a:lnTo>
                <a:lnTo>
                  <a:pt x="192232" y="571500"/>
                </a:lnTo>
                <a:lnTo>
                  <a:pt x="0" y="571500"/>
                </a:lnTo>
                <a:lnTo>
                  <a:pt x="0" y="0"/>
                </a:lnTo>
                <a:close/>
              </a:path>
            </a:pathLst>
          </a:custGeom>
          <a: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a:blipFill>
        </p:spPr>
      </p:sp>
      <p:sp>
        <p:nvSpPr>
          <p:cNvPr id="10" name="Freeform 10"/>
          <p:cNvSpPr/>
          <p:nvPr/>
        </p:nvSpPr>
        <p:spPr>
          <a:xfrm>
            <a:off x="17475965" y="9471100"/>
            <a:ext cx="400050" cy="571500"/>
          </a:xfrm>
          <a:custGeom>
            <a:avLst/>
            <a:gdLst/>
            <a:ahLst/>
            <a:cxnLst/>
            <a:rect l="l" t="t" r="r" b="b"/>
            <a:pathLst>
              <a:path w="400050" h="571500">
                <a:moveTo>
                  <a:pt x="0" y="0"/>
                </a:moveTo>
                <a:lnTo>
                  <a:pt x="400050" y="0"/>
                </a:lnTo>
                <a:lnTo>
                  <a:pt x="400050" y="571500"/>
                </a:lnTo>
                <a:lnTo>
                  <a:pt x="0" y="571500"/>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a:blipFill>
        </p:spPr>
      </p:sp>
      <p:sp>
        <p:nvSpPr>
          <p:cNvPr id="11" name="TextBox 11"/>
          <p:cNvSpPr txBox="1"/>
          <p:nvPr/>
        </p:nvSpPr>
        <p:spPr>
          <a:xfrm>
            <a:off x="2262365" y="1514014"/>
            <a:ext cx="9997206" cy="1668780"/>
          </a:xfrm>
          <a:prstGeom prst="rect">
            <a:avLst/>
          </a:prstGeom>
        </p:spPr>
        <p:txBody>
          <a:bodyPr lIns="0" tIns="0" rIns="0" bIns="0" rtlCol="0" anchor="t">
            <a:spAutoFit/>
          </a:bodyPr>
          <a:lstStyle/>
          <a:p>
            <a:pPr marL="0" lvl="0" indent="0" algn="l">
              <a:lnSpc>
                <a:spcPts val="6719"/>
              </a:lnSpc>
              <a:spcBef>
                <a:spcPct val="0"/>
              </a:spcBef>
            </a:pPr>
            <a:r>
              <a:rPr lang="en-US" sz="4800">
                <a:solidFill>
                  <a:srgbClr val="FFFFFF"/>
                </a:solidFill>
                <a:latin typeface="Montserrat Classic Bold"/>
              </a:rPr>
              <a:t>Pentingnya Kolaborasi dalam Pengembangan Literasi Digital</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28700" y="1162050"/>
            <a:ext cx="16120790" cy="1290136"/>
            <a:chOff x="0" y="0"/>
            <a:chExt cx="5199352" cy="416101"/>
          </a:xfrm>
        </p:grpSpPr>
        <p:sp>
          <p:nvSpPr>
            <p:cNvPr id="4" name="Freeform 4"/>
            <p:cNvSpPr/>
            <p:nvPr/>
          </p:nvSpPr>
          <p:spPr>
            <a:xfrm>
              <a:off x="0" y="0"/>
              <a:ext cx="5199352" cy="416101"/>
            </a:xfrm>
            <a:custGeom>
              <a:avLst/>
              <a:gdLst/>
              <a:ahLst/>
              <a:cxnLst/>
              <a:rect l="l" t="t" r="r" b="b"/>
              <a:pathLst>
                <a:path w="5199352" h="416101">
                  <a:moveTo>
                    <a:pt x="28334" y="0"/>
                  </a:moveTo>
                  <a:lnTo>
                    <a:pt x="5171017" y="0"/>
                  </a:lnTo>
                  <a:cubicBezTo>
                    <a:pt x="5186666" y="0"/>
                    <a:pt x="5199352" y="12686"/>
                    <a:pt x="5199352" y="28334"/>
                  </a:cubicBezTo>
                  <a:lnTo>
                    <a:pt x="5199352" y="387766"/>
                  </a:lnTo>
                  <a:cubicBezTo>
                    <a:pt x="5199352" y="403415"/>
                    <a:pt x="5186666" y="416101"/>
                    <a:pt x="5171017" y="416101"/>
                  </a:cubicBezTo>
                  <a:lnTo>
                    <a:pt x="28334" y="416101"/>
                  </a:lnTo>
                  <a:cubicBezTo>
                    <a:pt x="12686" y="416101"/>
                    <a:pt x="0" y="403415"/>
                    <a:pt x="0" y="387766"/>
                  </a:cubicBezTo>
                  <a:lnTo>
                    <a:pt x="0" y="28334"/>
                  </a:lnTo>
                  <a:cubicBezTo>
                    <a:pt x="0" y="12686"/>
                    <a:pt x="12686" y="0"/>
                    <a:pt x="28334"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5" name="TextBox 5"/>
            <p:cNvSpPr txBox="1"/>
            <p:nvPr/>
          </p:nvSpPr>
          <p:spPr>
            <a:xfrm>
              <a:off x="0" y="-95250"/>
              <a:ext cx="5199352" cy="511351"/>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6" name="Group 6"/>
          <p:cNvGrpSpPr/>
          <p:nvPr/>
        </p:nvGrpSpPr>
        <p:grpSpPr>
          <a:xfrm>
            <a:off x="4329563" y="2917533"/>
            <a:ext cx="13228010" cy="7164310"/>
            <a:chOff x="0" y="0"/>
            <a:chExt cx="5632785" cy="3050724"/>
          </a:xfrm>
        </p:grpSpPr>
        <p:sp>
          <p:nvSpPr>
            <p:cNvPr id="7" name="Freeform 7"/>
            <p:cNvSpPr/>
            <p:nvPr/>
          </p:nvSpPr>
          <p:spPr>
            <a:xfrm>
              <a:off x="0" y="0"/>
              <a:ext cx="5632784" cy="3050724"/>
            </a:xfrm>
            <a:custGeom>
              <a:avLst/>
              <a:gdLst/>
              <a:ahLst/>
              <a:cxnLst/>
              <a:rect l="l" t="t" r="r" b="b"/>
              <a:pathLst>
                <a:path w="5632784" h="3050724">
                  <a:moveTo>
                    <a:pt x="58527" y="0"/>
                  </a:moveTo>
                  <a:lnTo>
                    <a:pt x="5574258" y="0"/>
                  </a:lnTo>
                  <a:cubicBezTo>
                    <a:pt x="5589780" y="0"/>
                    <a:pt x="5604666" y="6166"/>
                    <a:pt x="5615642" y="17142"/>
                  </a:cubicBezTo>
                  <a:cubicBezTo>
                    <a:pt x="5626618" y="28118"/>
                    <a:pt x="5632784" y="43004"/>
                    <a:pt x="5632784" y="58527"/>
                  </a:cubicBezTo>
                  <a:lnTo>
                    <a:pt x="5632784" y="2992198"/>
                  </a:lnTo>
                  <a:cubicBezTo>
                    <a:pt x="5632784" y="3007720"/>
                    <a:pt x="5626618" y="3022606"/>
                    <a:pt x="5615642" y="3033582"/>
                  </a:cubicBezTo>
                  <a:cubicBezTo>
                    <a:pt x="5604666" y="3044558"/>
                    <a:pt x="5589780" y="3050724"/>
                    <a:pt x="5574258" y="3050724"/>
                  </a:cubicBezTo>
                  <a:lnTo>
                    <a:pt x="58527" y="3050724"/>
                  </a:lnTo>
                  <a:cubicBezTo>
                    <a:pt x="43004" y="3050724"/>
                    <a:pt x="28118" y="3044558"/>
                    <a:pt x="17142" y="3033582"/>
                  </a:cubicBezTo>
                  <a:cubicBezTo>
                    <a:pt x="6166" y="3022606"/>
                    <a:pt x="0" y="3007720"/>
                    <a:pt x="0" y="2992198"/>
                  </a:cubicBezTo>
                  <a:lnTo>
                    <a:pt x="0" y="58527"/>
                  </a:lnTo>
                  <a:cubicBezTo>
                    <a:pt x="0" y="43004"/>
                    <a:pt x="6166" y="28118"/>
                    <a:pt x="17142" y="17142"/>
                  </a:cubicBezTo>
                  <a:cubicBezTo>
                    <a:pt x="28118" y="6166"/>
                    <a:pt x="43004" y="0"/>
                    <a:pt x="58527"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57150" cap="rnd">
              <a:solidFill>
                <a:srgbClr val="FFFFFF"/>
              </a:solidFill>
              <a:prstDash val="solid"/>
              <a:round/>
            </a:ln>
          </p:spPr>
        </p:sp>
        <p:sp>
          <p:nvSpPr>
            <p:cNvPr id="8" name="TextBox 8"/>
            <p:cNvSpPr txBox="1"/>
            <p:nvPr/>
          </p:nvSpPr>
          <p:spPr>
            <a:xfrm>
              <a:off x="0" y="-95250"/>
              <a:ext cx="5632785" cy="3145974"/>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9" name="Group 9"/>
          <p:cNvGrpSpPr/>
          <p:nvPr/>
        </p:nvGrpSpPr>
        <p:grpSpPr>
          <a:xfrm>
            <a:off x="16468600" y="2643041"/>
            <a:ext cx="1581400" cy="158140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E6E6E6">
                    <a:alpha val="100000"/>
                  </a:srgbClr>
                </a:gs>
              </a:gsLst>
              <a:path path="circle">
                <a:fillToRect r="100000" b="100000"/>
              </a:path>
              <a:tileRect l="-100000" t="-100000"/>
            </a:gradFill>
            <a:ln w="57150" cap="sq">
              <a:solidFill>
                <a:srgbClr val="FFFFFF"/>
              </a:solidFill>
              <a:prstDash val="solid"/>
              <a:miter/>
            </a:ln>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844"/>
                </a:lnSpc>
              </a:pPr>
              <a:endParaRPr/>
            </a:p>
          </p:txBody>
        </p:sp>
      </p:grpSp>
      <p:sp>
        <p:nvSpPr>
          <p:cNvPr id="12" name="Freeform 12"/>
          <p:cNvSpPr/>
          <p:nvPr/>
        </p:nvSpPr>
        <p:spPr>
          <a:xfrm>
            <a:off x="16627462" y="2898712"/>
            <a:ext cx="1231114" cy="1072095"/>
          </a:xfrm>
          <a:custGeom>
            <a:avLst/>
            <a:gdLst/>
            <a:ahLst/>
            <a:cxnLst/>
            <a:rect l="l" t="t" r="r" b="b"/>
            <a:pathLst>
              <a:path w="1231114" h="1072095">
                <a:moveTo>
                  <a:pt x="0" y="0"/>
                </a:moveTo>
                <a:lnTo>
                  <a:pt x="1231114" y="0"/>
                </a:lnTo>
                <a:lnTo>
                  <a:pt x="1231114" y="1072095"/>
                </a:lnTo>
                <a:lnTo>
                  <a:pt x="0" y="1072095"/>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sp>
      <p:sp>
        <p:nvSpPr>
          <p:cNvPr id="13" name="Freeform 13"/>
          <p:cNvSpPr/>
          <p:nvPr/>
        </p:nvSpPr>
        <p:spPr>
          <a:xfrm>
            <a:off x="1006838" y="2778306"/>
            <a:ext cx="3952797" cy="6479994"/>
          </a:xfrm>
          <a:custGeom>
            <a:avLst/>
            <a:gdLst/>
            <a:ahLst/>
            <a:cxnLst/>
            <a:rect l="l" t="t" r="r" b="b"/>
            <a:pathLst>
              <a:path w="3952797" h="6479994">
                <a:moveTo>
                  <a:pt x="0" y="0"/>
                </a:moveTo>
                <a:lnTo>
                  <a:pt x="3952796" y="0"/>
                </a:lnTo>
                <a:lnTo>
                  <a:pt x="3952796" y="6479994"/>
                </a:lnTo>
                <a:lnTo>
                  <a:pt x="0" y="6479994"/>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sp>
      <p:sp>
        <p:nvSpPr>
          <p:cNvPr id="14" name="Freeform 14"/>
          <p:cNvSpPr/>
          <p:nvPr/>
        </p:nvSpPr>
        <p:spPr>
          <a:xfrm>
            <a:off x="0" y="7589364"/>
            <a:ext cx="1676852" cy="2191688"/>
          </a:xfrm>
          <a:custGeom>
            <a:avLst/>
            <a:gdLst/>
            <a:ahLst/>
            <a:cxnLst/>
            <a:rect l="l" t="t" r="r" b="b"/>
            <a:pathLst>
              <a:path w="1676852" h="2191688">
                <a:moveTo>
                  <a:pt x="0" y="0"/>
                </a:moveTo>
                <a:lnTo>
                  <a:pt x="1676852" y="0"/>
                </a:lnTo>
                <a:lnTo>
                  <a:pt x="1676852" y="2191687"/>
                </a:lnTo>
                <a:lnTo>
                  <a:pt x="0" y="2191687"/>
                </a:lnTo>
                <a:lnTo>
                  <a:pt x="0" y="0"/>
                </a:lnTo>
                <a:close/>
              </a:path>
            </a:pathLst>
          </a:custGeom>
          <a:blipFill>
            <a:blip r:embed="rId4" cstate="email">
              <a:extLst>
                <a:ext uri="{28A0092B-C50C-407E-A947-70E740481C1C}">
                  <a14:useLocalDpi xmlns:a14="http://schemas.microsoft.com/office/drawing/2010/main"/>
                </a:ext>
              </a:extLst>
            </a:blip>
            <a:stretch>
              <a:fillRect l="-321036" b="-144015"/>
            </a:stretch>
          </a:blipFill>
        </p:spPr>
      </p:sp>
      <p:sp>
        <p:nvSpPr>
          <p:cNvPr id="15" name="TextBox 15"/>
          <p:cNvSpPr txBox="1"/>
          <p:nvPr/>
        </p:nvSpPr>
        <p:spPr>
          <a:xfrm>
            <a:off x="5427133" y="3227851"/>
            <a:ext cx="11508966" cy="6553200"/>
          </a:xfrm>
          <a:prstGeom prst="rect">
            <a:avLst/>
          </a:prstGeom>
        </p:spPr>
        <p:txBody>
          <a:bodyPr lIns="0" tIns="0" rIns="0" bIns="0" rtlCol="0" anchor="t">
            <a:spAutoFit/>
          </a:bodyPr>
          <a:lstStyle/>
          <a:p>
            <a:pPr marL="0" lvl="1" indent="0">
              <a:lnSpc>
                <a:spcPts val="5220"/>
              </a:lnSpc>
              <a:spcBef>
                <a:spcPct val="0"/>
              </a:spcBef>
            </a:pPr>
            <a:r>
              <a:rPr lang="en-US" sz="3600">
                <a:solidFill>
                  <a:srgbClr val="FFFFFF"/>
                </a:solidFill>
                <a:latin typeface="Montserrat Classic"/>
              </a:rPr>
              <a:t>Dalam dunia yang terus berkembang dengan cepat di bidang teknologi, kemampuan untuk beradaptasi menjadi kunci keberhasilan literasi digital. Individu perlu memiliki kemampuan untuk terus belajar dan mengikuti perkembangan teknologi yang baru. Strategi adaptasi yang efektif melibatkan kemampuan untuk menyesuaikan diri dengan perubahan teknologi, memperbarui keterampilan, dan mengintegrasikan inovasi baru ke dalam kehidupan sehari-hari.</a:t>
            </a:r>
          </a:p>
        </p:txBody>
      </p:sp>
      <p:sp>
        <p:nvSpPr>
          <p:cNvPr id="16" name="Freeform 16"/>
          <p:cNvSpPr/>
          <p:nvPr/>
        </p:nvSpPr>
        <p:spPr>
          <a:xfrm flipH="1" flipV="1">
            <a:off x="16611148" y="292042"/>
            <a:ext cx="1676852" cy="2191688"/>
          </a:xfrm>
          <a:custGeom>
            <a:avLst/>
            <a:gdLst/>
            <a:ahLst/>
            <a:cxnLst/>
            <a:rect l="l" t="t" r="r" b="b"/>
            <a:pathLst>
              <a:path w="1676852" h="2191688">
                <a:moveTo>
                  <a:pt x="1676852" y="2191688"/>
                </a:moveTo>
                <a:lnTo>
                  <a:pt x="0" y="2191688"/>
                </a:lnTo>
                <a:lnTo>
                  <a:pt x="0" y="0"/>
                </a:lnTo>
                <a:lnTo>
                  <a:pt x="1676852" y="0"/>
                </a:lnTo>
                <a:lnTo>
                  <a:pt x="1676852" y="2191688"/>
                </a:lnTo>
                <a:close/>
              </a:path>
            </a:pathLst>
          </a:custGeom>
          <a:blipFill>
            <a:blip r:embed="rId4" cstate="email">
              <a:extLst>
                <a:ext uri="{28A0092B-C50C-407E-A947-70E740481C1C}">
                  <a14:useLocalDpi xmlns:a14="http://schemas.microsoft.com/office/drawing/2010/main"/>
                </a:ext>
              </a:extLst>
            </a:blip>
            <a:stretch>
              <a:fillRect l="-321036" b="-144015"/>
            </a:stretch>
          </a:blipFill>
        </p:spPr>
      </p:sp>
      <p:sp>
        <p:nvSpPr>
          <p:cNvPr id="17" name="Freeform 17"/>
          <p:cNvSpPr/>
          <p:nvPr/>
        </p:nvSpPr>
        <p:spPr>
          <a:xfrm>
            <a:off x="17449574" y="9510342"/>
            <a:ext cx="192232" cy="571500"/>
          </a:xfrm>
          <a:custGeom>
            <a:avLst/>
            <a:gdLst/>
            <a:ahLst/>
            <a:cxnLst/>
            <a:rect l="l" t="t" r="r" b="b"/>
            <a:pathLst>
              <a:path w="192232" h="571500">
                <a:moveTo>
                  <a:pt x="0" y="0"/>
                </a:moveTo>
                <a:lnTo>
                  <a:pt x="192232" y="0"/>
                </a:lnTo>
                <a:lnTo>
                  <a:pt x="192232" y="571500"/>
                </a:lnTo>
                <a:lnTo>
                  <a:pt x="0" y="571500"/>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a:blipFill>
        </p:spPr>
      </p:sp>
      <p:sp>
        <p:nvSpPr>
          <p:cNvPr id="18" name="Freeform 18"/>
          <p:cNvSpPr/>
          <p:nvPr/>
        </p:nvSpPr>
        <p:spPr>
          <a:xfrm>
            <a:off x="17641806" y="9510342"/>
            <a:ext cx="414597" cy="571500"/>
          </a:xfrm>
          <a:custGeom>
            <a:avLst/>
            <a:gdLst/>
            <a:ahLst/>
            <a:cxnLst/>
            <a:rect l="l" t="t" r="r" b="b"/>
            <a:pathLst>
              <a:path w="414597" h="571500">
                <a:moveTo>
                  <a:pt x="0" y="0"/>
                </a:moveTo>
                <a:lnTo>
                  <a:pt x="414597" y="0"/>
                </a:lnTo>
                <a:lnTo>
                  <a:pt x="414597" y="571500"/>
                </a:lnTo>
                <a:lnTo>
                  <a:pt x="0" y="571500"/>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xmlns="" r:embed="rId9"/>
                </a:ext>
              </a:extLst>
            </a:blip>
            <a:stretch>
              <a:fillRect/>
            </a:stretch>
          </a:blipFill>
        </p:spPr>
      </p:sp>
      <p:sp>
        <p:nvSpPr>
          <p:cNvPr id="19" name="TextBox 19"/>
          <p:cNvSpPr txBox="1"/>
          <p:nvPr/>
        </p:nvSpPr>
        <p:spPr>
          <a:xfrm>
            <a:off x="1569314" y="1292636"/>
            <a:ext cx="15039561" cy="821055"/>
          </a:xfrm>
          <a:prstGeom prst="rect">
            <a:avLst/>
          </a:prstGeom>
        </p:spPr>
        <p:txBody>
          <a:bodyPr lIns="0" tIns="0" rIns="0" bIns="0" rtlCol="0" anchor="t">
            <a:spAutoFit/>
          </a:bodyPr>
          <a:lstStyle/>
          <a:p>
            <a:pPr marL="0" lvl="0" indent="0" algn="ctr">
              <a:lnSpc>
                <a:spcPts val="6719"/>
              </a:lnSpc>
              <a:spcBef>
                <a:spcPct val="0"/>
              </a:spcBef>
            </a:pPr>
            <a:r>
              <a:rPr lang="en-US" sz="4800">
                <a:solidFill>
                  <a:srgbClr val="FFFFFF"/>
                </a:solidFill>
                <a:latin typeface="Montserrat Classic Bold"/>
              </a:rPr>
              <a:t>Adaptasi Terhadap Perubahan Teknologi</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14813" y="510739"/>
            <a:ext cx="16858375" cy="9265522"/>
            <a:chOff x="0" y="0"/>
            <a:chExt cx="4985960" cy="2740331"/>
          </a:xfrm>
        </p:grpSpPr>
        <p:sp>
          <p:nvSpPr>
            <p:cNvPr id="4" name="Freeform 4"/>
            <p:cNvSpPr/>
            <p:nvPr/>
          </p:nvSpPr>
          <p:spPr>
            <a:xfrm>
              <a:off x="0" y="0"/>
              <a:ext cx="4985960" cy="2740331"/>
            </a:xfrm>
            <a:custGeom>
              <a:avLst/>
              <a:gdLst/>
              <a:ahLst/>
              <a:cxnLst/>
              <a:rect l="l" t="t" r="r" b="b"/>
              <a:pathLst>
                <a:path w="4985960" h="2740331">
                  <a:moveTo>
                    <a:pt x="27095" y="0"/>
                  </a:moveTo>
                  <a:lnTo>
                    <a:pt x="4958866" y="0"/>
                  </a:lnTo>
                  <a:cubicBezTo>
                    <a:pt x="4966052" y="0"/>
                    <a:pt x="4972943" y="2855"/>
                    <a:pt x="4978024" y="7936"/>
                  </a:cubicBezTo>
                  <a:cubicBezTo>
                    <a:pt x="4983106" y="13017"/>
                    <a:pt x="4985960" y="19909"/>
                    <a:pt x="4985960" y="27095"/>
                  </a:cubicBezTo>
                  <a:lnTo>
                    <a:pt x="4985960" y="2713236"/>
                  </a:lnTo>
                  <a:cubicBezTo>
                    <a:pt x="4985960" y="2728200"/>
                    <a:pt x="4973830" y="2740331"/>
                    <a:pt x="4958866" y="2740331"/>
                  </a:cubicBezTo>
                  <a:lnTo>
                    <a:pt x="27095" y="2740331"/>
                  </a:lnTo>
                  <a:cubicBezTo>
                    <a:pt x="12131" y="2740331"/>
                    <a:pt x="0" y="2728200"/>
                    <a:pt x="0" y="2713236"/>
                  </a:cubicBezTo>
                  <a:lnTo>
                    <a:pt x="0" y="27095"/>
                  </a:lnTo>
                  <a:cubicBezTo>
                    <a:pt x="0" y="12131"/>
                    <a:pt x="12131" y="0"/>
                    <a:pt x="27095" y="0"/>
                  </a:cubicBezTo>
                  <a:close/>
                </a:path>
              </a:pathLst>
            </a:custGeom>
            <a:solidFill>
              <a:srgbClr val="000000">
                <a:alpha val="0"/>
              </a:srgbClr>
            </a:solidFill>
            <a:ln w="171450" cap="rnd">
              <a:gradFill>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prstDash val="solid"/>
              <a:round/>
            </a:ln>
          </p:spPr>
        </p:sp>
        <p:sp>
          <p:nvSpPr>
            <p:cNvPr id="5" name="TextBox 5"/>
            <p:cNvSpPr txBox="1"/>
            <p:nvPr/>
          </p:nvSpPr>
          <p:spPr>
            <a:xfrm>
              <a:off x="0" y="-95250"/>
              <a:ext cx="4985960" cy="2835581"/>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6" name="Group 6"/>
          <p:cNvGrpSpPr/>
          <p:nvPr/>
        </p:nvGrpSpPr>
        <p:grpSpPr>
          <a:xfrm>
            <a:off x="1808398" y="2953699"/>
            <a:ext cx="14671204" cy="6443506"/>
            <a:chOff x="0" y="0"/>
            <a:chExt cx="4339092" cy="1905704"/>
          </a:xfrm>
        </p:grpSpPr>
        <p:sp>
          <p:nvSpPr>
            <p:cNvPr id="7" name="Freeform 7"/>
            <p:cNvSpPr/>
            <p:nvPr/>
          </p:nvSpPr>
          <p:spPr>
            <a:xfrm>
              <a:off x="0" y="0"/>
              <a:ext cx="4339092" cy="1905704"/>
            </a:xfrm>
            <a:custGeom>
              <a:avLst/>
              <a:gdLst/>
              <a:ahLst/>
              <a:cxnLst/>
              <a:rect l="l" t="t" r="r" b="b"/>
              <a:pathLst>
                <a:path w="4339092" h="1905704">
                  <a:moveTo>
                    <a:pt x="31134" y="0"/>
                  </a:moveTo>
                  <a:lnTo>
                    <a:pt x="4307958" y="0"/>
                  </a:lnTo>
                  <a:cubicBezTo>
                    <a:pt x="4316215" y="0"/>
                    <a:pt x="4324135" y="3280"/>
                    <a:pt x="4329973" y="9119"/>
                  </a:cubicBezTo>
                  <a:cubicBezTo>
                    <a:pt x="4335812" y="14958"/>
                    <a:pt x="4339092" y="22877"/>
                    <a:pt x="4339092" y="31134"/>
                  </a:cubicBezTo>
                  <a:lnTo>
                    <a:pt x="4339092" y="1874570"/>
                  </a:lnTo>
                  <a:cubicBezTo>
                    <a:pt x="4339092" y="1891765"/>
                    <a:pt x="4325153" y="1905704"/>
                    <a:pt x="4307958" y="1905704"/>
                  </a:cubicBezTo>
                  <a:lnTo>
                    <a:pt x="31134" y="1905704"/>
                  </a:lnTo>
                  <a:cubicBezTo>
                    <a:pt x="22877" y="1905704"/>
                    <a:pt x="14958" y="1902423"/>
                    <a:pt x="9119" y="1896585"/>
                  </a:cubicBezTo>
                  <a:cubicBezTo>
                    <a:pt x="3280" y="1890746"/>
                    <a:pt x="0" y="1882827"/>
                    <a:pt x="0" y="1874570"/>
                  </a:cubicBezTo>
                  <a:lnTo>
                    <a:pt x="0" y="31134"/>
                  </a:lnTo>
                  <a:cubicBezTo>
                    <a:pt x="0" y="22877"/>
                    <a:pt x="3280" y="14958"/>
                    <a:pt x="9119" y="9119"/>
                  </a:cubicBezTo>
                  <a:cubicBezTo>
                    <a:pt x="14958" y="3280"/>
                    <a:pt x="22877" y="0"/>
                    <a:pt x="31134"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57150" cap="rnd">
              <a:solidFill>
                <a:srgbClr val="FFFFFF"/>
              </a:solidFill>
              <a:prstDash val="solid"/>
              <a:round/>
            </a:ln>
          </p:spPr>
        </p:sp>
        <p:sp>
          <p:nvSpPr>
            <p:cNvPr id="8" name="TextBox 8"/>
            <p:cNvSpPr txBox="1"/>
            <p:nvPr/>
          </p:nvSpPr>
          <p:spPr>
            <a:xfrm>
              <a:off x="0" y="-95250"/>
              <a:ext cx="4339092" cy="2000954"/>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9" name="Freeform 9"/>
          <p:cNvSpPr/>
          <p:nvPr/>
        </p:nvSpPr>
        <p:spPr>
          <a:xfrm>
            <a:off x="7281450" y="1446586"/>
            <a:ext cx="3725100" cy="3014227"/>
          </a:xfrm>
          <a:custGeom>
            <a:avLst/>
            <a:gdLst/>
            <a:ahLst/>
            <a:cxnLst/>
            <a:rect l="l" t="t" r="r" b="b"/>
            <a:pathLst>
              <a:path w="3725100" h="3014227">
                <a:moveTo>
                  <a:pt x="0" y="0"/>
                </a:moveTo>
                <a:lnTo>
                  <a:pt x="3725100" y="0"/>
                </a:lnTo>
                <a:lnTo>
                  <a:pt x="3725100" y="3014227"/>
                </a:lnTo>
                <a:lnTo>
                  <a:pt x="0" y="3014227"/>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sp>
      <p:sp>
        <p:nvSpPr>
          <p:cNvPr id="10" name="TextBox 10"/>
          <p:cNvSpPr txBox="1"/>
          <p:nvPr/>
        </p:nvSpPr>
        <p:spPr>
          <a:xfrm>
            <a:off x="5537459" y="4531033"/>
            <a:ext cx="7213081" cy="821055"/>
          </a:xfrm>
          <a:prstGeom prst="rect">
            <a:avLst/>
          </a:prstGeom>
        </p:spPr>
        <p:txBody>
          <a:bodyPr lIns="0" tIns="0" rIns="0" bIns="0" rtlCol="0" anchor="t">
            <a:spAutoFit/>
          </a:bodyPr>
          <a:lstStyle/>
          <a:p>
            <a:pPr marL="0" lvl="0" indent="0" algn="ctr">
              <a:lnSpc>
                <a:spcPts val="6720"/>
              </a:lnSpc>
              <a:spcBef>
                <a:spcPct val="0"/>
              </a:spcBef>
            </a:pPr>
            <a:r>
              <a:rPr lang="en-US" sz="4800">
                <a:solidFill>
                  <a:srgbClr val="FFFFFF"/>
                </a:solidFill>
                <a:latin typeface="Montserrat Classic Bold"/>
              </a:rPr>
              <a:t>Kesimpulan</a:t>
            </a:r>
          </a:p>
        </p:txBody>
      </p:sp>
      <p:sp>
        <p:nvSpPr>
          <p:cNvPr id="11" name="Freeform 11"/>
          <p:cNvSpPr/>
          <p:nvPr/>
        </p:nvSpPr>
        <p:spPr>
          <a:xfrm>
            <a:off x="-537709" y="4626283"/>
            <a:ext cx="1568382" cy="2297488"/>
          </a:xfrm>
          <a:custGeom>
            <a:avLst/>
            <a:gdLst/>
            <a:ahLst/>
            <a:cxnLst/>
            <a:rect l="l" t="t" r="r" b="b"/>
            <a:pathLst>
              <a:path w="1568382" h="2297488">
                <a:moveTo>
                  <a:pt x="0" y="0"/>
                </a:moveTo>
                <a:lnTo>
                  <a:pt x="1568382" y="0"/>
                </a:lnTo>
                <a:lnTo>
                  <a:pt x="1568382" y="2297488"/>
                </a:lnTo>
                <a:lnTo>
                  <a:pt x="0" y="2297488"/>
                </a:lnTo>
                <a:lnTo>
                  <a:pt x="0" y="0"/>
                </a:lnTo>
                <a:close/>
              </a:path>
            </a:pathLst>
          </a:custGeom>
          <a:blipFill>
            <a:blip r:embed="rId3" cstate="email">
              <a:extLst>
                <a:ext uri="{28A0092B-C50C-407E-A947-70E740481C1C}">
                  <a14:useLocalDpi xmlns:a14="http://schemas.microsoft.com/office/drawing/2010/main"/>
                </a:ext>
              </a:extLst>
            </a:blip>
            <a:stretch>
              <a:fillRect l="-185101" t="-125652"/>
            </a:stretch>
          </a:blipFill>
        </p:spPr>
      </p:sp>
      <p:sp>
        <p:nvSpPr>
          <p:cNvPr id="12" name="Freeform 12"/>
          <p:cNvSpPr/>
          <p:nvPr/>
        </p:nvSpPr>
        <p:spPr>
          <a:xfrm rot="-10800000">
            <a:off x="17259300" y="2580788"/>
            <a:ext cx="1568382" cy="2297488"/>
          </a:xfrm>
          <a:custGeom>
            <a:avLst/>
            <a:gdLst/>
            <a:ahLst/>
            <a:cxnLst/>
            <a:rect l="l" t="t" r="r" b="b"/>
            <a:pathLst>
              <a:path w="1568382" h="2297488">
                <a:moveTo>
                  <a:pt x="0" y="0"/>
                </a:moveTo>
                <a:lnTo>
                  <a:pt x="1568382" y="0"/>
                </a:lnTo>
                <a:lnTo>
                  <a:pt x="1568382" y="2297487"/>
                </a:lnTo>
                <a:lnTo>
                  <a:pt x="0" y="2297487"/>
                </a:lnTo>
                <a:lnTo>
                  <a:pt x="0" y="0"/>
                </a:lnTo>
                <a:close/>
              </a:path>
            </a:pathLst>
          </a:custGeom>
          <a:blipFill>
            <a:blip r:embed="rId3" cstate="email">
              <a:extLst>
                <a:ext uri="{28A0092B-C50C-407E-A947-70E740481C1C}">
                  <a14:useLocalDpi xmlns:a14="http://schemas.microsoft.com/office/drawing/2010/main"/>
                </a:ext>
              </a:extLst>
            </a:blip>
            <a:stretch>
              <a:fillRect l="-185101" t="-125652"/>
            </a:stretch>
          </a:blipFill>
        </p:spPr>
      </p:sp>
      <p:sp>
        <p:nvSpPr>
          <p:cNvPr id="13" name="Freeform 13"/>
          <p:cNvSpPr/>
          <p:nvPr/>
        </p:nvSpPr>
        <p:spPr>
          <a:xfrm>
            <a:off x="17373278" y="9490511"/>
            <a:ext cx="192232" cy="571500"/>
          </a:xfrm>
          <a:custGeom>
            <a:avLst/>
            <a:gdLst/>
            <a:ahLst/>
            <a:cxnLst/>
            <a:rect l="l" t="t" r="r" b="b"/>
            <a:pathLst>
              <a:path w="192232" h="571500">
                <a:moveTo>
                  <a:pt x="0" y="0"/>
                </a:moveTo>
                <a:lnTo>
                  <a:pt x="192231" y="0"/>
                </a:lnTo>
                <a:lnTo>
                  <a:pt x="192231" y="571500"/>
                </a:lnTo>
                <a:lnTo>
                  <a:pt x="0" y="571500"/>
                </a:lnTo>
                <a:lnTo>
                  <a:pt x="0" y="0"/>
                </a:lnTo>
                <a:close/>
              </a:path>
            </a:pathLst>
          </a:custGeom>
          <a: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a:blipFill>
        </p:spPr>
      </p:sp>
      <p:sp>
        <p:nvSpPr>
          <p:cNvPr id="14" name="Freeform 14"/>
          <p:cNvSpPr/>
          <p:nvPr/>
        </p:nvSpPr>
        <p:spPr>
          <a:xfrm>
            <a:off x="17565509" y="9490511"/>
            <a:ext cx="477982" cy="571500"/>
          </a:xfrm>
          <a:custGeom>
            <a:avLst/>
            <a:gdLst/>
            <a:ahLst/>
            <a:cxnLst/>
            <a:rect l="l" t="t" r="r" b="b"/>
            <a:pathLst>
              <a:path w="477982" h="571500">
                <a:moveTo>
                  <a:pt x="0" y="0"/>
                </a:moveTo>
                <a:lnTo>
                  <a:pt x="477982" y="0"/>
                </a:lnTo>
                <a:lnTo>
                  <a:pt x="477982" y="571500"/>
                </a:lnTo>
                <a:lnTo>
                  <a:pt x="0" y="571500"/>
                </a:lnTo>
                <a:lnTo>
                  <a:pt x="0" y="0"/>
                </a:lnTo>
                <a:close/>
              </a:path>
            </a:pathLst>
          </a:custGeom>
          <a:blipFill>
            <a:blip r:embed="rId7" cstate="email">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a:blipFill>
        </p:spPr>
      </p:sp>
      <p:sp>
        <p:nvSpPr>
          <p:cNvPr id="15" name="TextBox 15"/>
          <p:cNvSpPr txBox="1"/>
          <p:nvPr/>
        </p:nvSpPr>
        <p:spPr>
          <a:xfrm>
            <a:off x="2261418" y="5774140"/>
            <a:ext cx="13765164" cy="3267075"/>
          </a:xfrm>
          <a:prstGeom prst="rect">
            <a:avLst/>
          </a:prstGeom>
        </p:spPr>
        <p:txBody>
          <a:bodyPr lIns="0" tIns="0" rIns="0" bIns="0" rtlCol="0" anchor="t">
            <a:spAutoFit/>
          </a:bodyPr>
          <a:lstStyle/>
          <a:p>
            <a:pPr algn="ctr">
              <a:lnSpc>
                <a:spcPts val="5220"/>
              </a:lnSpc>
            </a:pPr>
            <a:r>
              <a:rPr lang="en-US" sz="3600">
                <a:solidFill>
                  <a:srgbClr val="FFFFFF"/>
                </a:solidFill>
                <a:latin typeface="Montserrat Classic"/>
              </a:rPr>
              <a:t>Digital literasi menjadi pondasi esensial dalam menghadapi dunia yang semakin terhubung secara digital. Dengan pemahaman yang kuat tentang teknologi, evaluasi kritis, dan kesadaran akan etika, individu dapat menavigasi dunia digital dengan lebih percaya diri dan bertanggung jawab.</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53551" y="733272"/>
            <a:ext cx="16027348" cy="6440788"/>
            <a:chOff x="0" y="0"/>
            <a:chExt cx="4221195" cy="1696339"/>
          </a:xfrm>
        </p:grpSpPr>
        <p:sp>
          <p:nvSpPr>
            <p:cNvPr id="4" name="Freeform 4"/>
            <p:cNvSpPr/>
            <p:nvPr/>
          </p:nvSpPr>
          <p:spPr>
            <a:xfrm>
              <a:off x="0" y="0"/>
              <a:ext cx="4221195" cy="1696339"/>
            </a:xfrm>
            <a:custGeom>
              <a:avLst/>
              <a:gdLst/>
              <a:ahLst/>
              <a:cxnLst/>
              <a:rect l="l" t="t" r="r" b="b"/>
              <a:pathLst>
                <a:path w="4221195" h="1696339">
                  <a:moveTo>
                    <a:pt x="28500" y="0"/>
                  </a:moveTo>
                  <a:lnTo>
                    <a:pt x="4192695" y="0"/>
                  </a:lnTo>
                  <a:cubicBezTo>
                    <a:pt x="4200254" y="0"/>
                    <a:pt x="4207502" y="3003"/>
                    <a:pt x="4212848" y="8347"/>
                  </a:cubicBezTo>
                  <a:cubicBezTo>
                    <a:pt x="4218192" y="13692"/>
                    <a:pt x="4221195" y="20941"/>
                    <a:pt x="4221195" y="28500"/>
                  </a:cubicBezTo>
                  <a:lnTo>
                    <a:pt x="4221195" y="1667840"/>
                  </a:lnTo>
                  <a:cubicBezTo>
                    <a:pt x="4221195" y="1683580"/>
                    <a:pt x="4208435" y="1696339"/>
                    <a:pt x="4192695" y="1696339"/>
                  </a:cubicBezTo>
                  <a:lnTo>
                    <a:pt x="28500" y="1696339"/>
                  </a:lnTo>
                  <a:cubicBezTo>
                    <a:pt x="20941" y="1696339"/>
                    <a:pt x="13692" y="1693337"/>
                    <a:pt x="8347" y="1687992"/>
                  </a:cubicBezTo>
                  <a:cubicBezTo>
                    <a:pt x="3003" y="1682647"/>
                    <a:pt x="0" y="1675398"/>
                    <a:pt x="0" y="1667840"/>
                  </a:cubicBezTo>
                  <a:lnTo>
                    <a:pt x="0" y="28500"/>
                  </a:lnTo>
                  <a:cubicBezTo>
                    <a:pt x="0" y="12760"/>
                    <a:pt x="12760" y="0"/>
                    <a:pt x="28500"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85725" cap="rnd">
              <a:solidFill>
                <a:srgbClr val="FFFFFF"/>
              </a:solidFill>
              <a:prstDash val="solid"/>
              <a:round/>
            </a:ln>
          </p:spPr>
        </p:sp>
        <p:sp>
          <p:nvSpPr>
            <p:cNvPr id="5" name="TextBox 5"/>
            <p:cNvSpPr txBox="1"/>
            <p:nvPr/>
          </p:nvSpPr>
          <p:spPr>
            <a:xfrm>
              <a:off x="0" y="-95250"/>
              <a:ext cx="4221195" cy="1791589"/>
            </a:xfrm>
            <a:prstGeom prst="rect">
              <a:avLst/>
            </a:prstGeom>
          </p:spPr>
          <p:txBody>
            <a:bodyPr lIns="50800" tIns="50800" rIns="50800" bIns="50800" rtlCol="0" anchor="ctr"/>
            <a:lstStyle/>
            <a:p>
              <a:pPr algn="ctr">
                <a:lnSpc>
                  <a:spcPts val="3706"/>
                </a:lnSpc>
              </a:pPr>
              <a:endParaRPr/>
            </a:p>
          </p:txBody>
        </p:sp>
      </p:grpSp>
      <p:sp>
        <p:nvSpPr>
          <p:cNvPr id="6" name="Freeform 6"/>
          <p:cNvSpPr/>
          <p:nvPr/>
        </p:nvSpPr>
        <p:spPr>
          <a:xfrm>
            <a:off x="13482143" y="5449449"/>
            <a:ext cx="2586916" cy="3449221"/>
          </a:xfrm>
          <a:custGeom>
            <a:avLst/>
            <a:gdLst/>
            <a:ahLst/>
            <a:cxnLst/>
            <a:rect l="l" t="t" r="r" b="b"/>
            <a:pathLst>
              <a:path w="2586916" h="3449221">
                <a:moveTo>
                  <a:pt x="0" y="0"/>
                </a:moveTo>
                <a:lnTo>
                  <a:pt x="2586916" y="0"/>
                </a:lnTo>
                <a:lnTo>
                  <a:pt x="2586916" y="3449221"/>
                </a:lnTo>
                <a:lnTo>
                  <a:pt x="0" y="3449221"/>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sp>
      <p:sp>
        <p:nvSpPr>
          <p:cNvPr id="7" name="Freeform 7"/>
          <p:cNvSpPr/>
          <p:nvPr/>
        </p:nvSpPr>
        <p:spPr>
          <a:xfrm flipH="1" flipV="1">
            <a:off x="16780899" y="292042"/>
            <a:ext cx="1507101" cy="1969820"/>
          </a:xfrm>
          <a:custGeom>
            <a:avLst/>
            <a:gdLst/>
            <a:ahLst/>
            <a:cxnLst/>
            <a:rect l="l" t="t" r="r" b="b"/>
            <a:pathLst>
              <a:path w="1507101" h="1969820">
                <a:moveTo>
                  <a:pt x="1507101" y="1969820"/>
                </a:moveTo>
                <a:lnTo>
                  <a:pt x="0" y="1969820"/>
                </a:lnTo>
                <a:lnTo>
                  <a:pt x="0" y="0"/>
                </a:lnTo>
                <a:lnTo>
                  <a:pt x="1507101" y="0"/>
                </a:lnTo>
                <a:lnTo>
                  <a:pt x="1507101" y="1969820"/>
                </a:lnTo>
                <a:close/>
              </a:path>
            </a:pathLst>
          </a:custGeom>
          <a:blipFill>
            <a:blip r:embed="rId3" cstate="email">
              <a:extLst>
                <a:ext uri="{28A0092B-C50C-407E-A947-70E740481C1C}">
                  <a14:useLocalDpi xmlns:a14="http://schemas.microsoft.com/office/drawing/2010/main"/>
                </a:ext>
              </a:extLst>
            </a:blip>
            <a:stretch>
              <a:fillRect l="-321036" b="-144015"/>
            </a:stretch>
          </a:blipFill>
        </p:spPr>
      </p:sp>
      <p:sp>
        <p:nvSpPr>
          <p:cNvPr id="8" name="Freeform 8"/>
          <p:cNvSpPr/>
          <p:nvPr/>
        </p:nvSpPr>
        <p:spPr>
          <a:xfrm>
            <a:off x="-172092" y="983768"/>
            <a:ext cx="1302812" cy="2254425"/>
          </a:xfrm>
          <a:custGeom>
            <a:avLst/>
            <a:gdLst/>
            <a:ahLst/>
            <a:cxnLst/>
            <a:rect l="l" t="t" r="r" b="b"/>
            <a:pathLst>
              <a:path w="1302812" h="2254425">
                <a:moveTo>
                  <a:pt x="0" y="0"/>
                </a:moveTo>
                <a:lnTo>
                  <a:pt x="1302813" y="0"/>
                </a:lnTo>
                <a:lnTo>
                  <a:pt x="1302813" y="2254425"/>
                </a:lnTo>
                <a:lnTo>
                  <a:pt x="0" y="2254425"/>
                </a:lnTo>
                <a:lnTo>
                  <a:pt x="0" y="0"/>
                </a:lnTo>
                <a:close/>
              </a:path>
            </a:pathLst>
          </a:custGeom>
          <a:blipFill>
            <a:blip r:embed="rId4" cstate="email">
              <a:extLst>
                <a:ext uri="{28A0092B-C50C-407E-A947-70E740481C1C}">
                  <a14:useLocalDpi xmlns:a14="http://schemas.microsoft.com/office/drawing/2010/main"/>
                </a:ext>
              </a:extLst>
            </a:blip>
            <a:stretch>
              <a:fillRect l="-236784" t="-125652"/>
            </a:stretch>
          </a:blipFill>
        </p:spPr>
      </p:sp>
      <p:sp>
        <p:nvSpPr>
          <p:cNvPr id="9" name="TextBox 9"/>
          <p:cNvSpPr txBox="1"/>
          <p:nvPr/>
        </p:nvSpPr>
        <p:spPr>
          <a:xfrm>
            <a:off x="3034744" y="1580631"/>
            <a:ext cx="11461582" cy="5677175"/>
          </a:xfrm>
          <a:prstGeom prst="rect">
            <a:avLst/>
          </a:prstGeom>
        </p:spPr>
        <p:txBody>
          <a:bodyPr lIns="0" tIns="0" rIns="0" bIns="0" rtlCol="0" anchor="t">
            <a:spAutoFit/>
          </a:bodyPr>
          <a:lstStyle/>
          <a:p>
            <a:pPr>
              <a:lnSpc>
                <a:spcPts val="5042"/>
              </a:lnSpc>
            </a:pPr>
            <a:r>
              <a:rPr lang="en-US" sz="3601">
                <a:solidFill>
                  <a:srgbClr val="FFFFFF"/>
                </a:solidFill>
                <a:latin typeface="Montserrat Classic"/>
              </a:rPr>
              <a:t>Literasi digital adalah kemampuan untuk memahami, menafsirkan, dan mengelola informasi secara digital. Ini mencakup keterampilan teknologi seperti penggunaan perangkat lunak dan internet, namun juga melibatkan aspek evaluasi kritis, kreativitas, serta kesadaran akan etika dan keamanan dalam berinternet.</a:t>
            </a:r>
          </a:p>
          <a:p>
            <a:pPr>
              <a:lnSpc>
                <a:spcPts val="5042"/>
              </a:lnSpc>
            </a:pPr>
            <a:endParaRPr lang="en-US" sz="3601">
              <a:solidFill>
                <a:srgbClr val="FFFFFF"/>
              </a:solidFill>
              <a:latin typeface="Montserrat Classic"/>
            </a:endParaRPr>
          </a:p>
        </p:txBody>
      </p:sp>
      <p:sp>
        <p:nvSpPr>
          <p:cNvPr id="10" name="Freeform 10"/>
          <p:cNvSpPr/>
          <p:nvPr/>
        </p:nvSpPr>
        <p:spPr>
          <a:xfrm>
            <a:off x="2023959" y="1804877"/>
            <a:ext cx="840830" cy="848252"/>
          </a:xfrm>
          <a:custGeom>
            <a:avLst/>
            <a:gdLst/>
            <a:ahLst/>
            <a:cxnLst/>
            <a:rect l="l" t="t" r="r" b="b"/>
            <a:pathLst>
              <a:path w="840830" h="848252">
                <a:moveTo>
                  <a:pt x="0" y="0"/>
                </a:moveTo>
                <a:lnTo>
                  <a:pt x="840830" y="0"/>
                </a:lnTo>
                <a:lnTo>
                  <a:pt x="840830" y="848253"/>
                </a:lnTo>
                <a:lnTo>
                  <a:pt x="0" y="848253"/>
                </a:lnTo>
                <a:lnTo>
                  <a:pt x="0" y="0"/>
                </a:lnTo>
                <a:close/>
              </a:path>
            </a:pathLst>
          </a:custGeom>
          <a:blipFill>
            <a:blip r:embed="rId5">
              <a:extLst>
                <a:ext uri="{96DAC541-7B7A-43D3-8B79-37D633B846F1}">
                  <asvg:svgBlip xmlns:asvg="http://schemas.microsoft.com/office/drawing/2016/SVG/main" xmlns="" r:embed="rId7"/>
                </a:ext>
              </a:extLst>
            </a:blip>
            <a:stretch>
              <a:fillRect/>
            </a:stretch>
          </a:blipFill>
          <a:ln cap="sq">
            <a:noFill/>
            <a:prstDash val="solid"/>
            <a:miter/>
          </a:ln>
        </p:spPr>
      </p:sp>
      <p:sp>
        <p:nvSpPr>
          <p:cNvPr id="11" name="Freeform 11"/>
          <p:cNvSpPr/>
          <p:nvPr/>
        </p:nvSpPr>
        <p:spPr>
          <a:xfrm>
            <a:off x="17624935" y="9494205"/>
            <a:ext cx="477982" cy="571500"/>
          </a:xfrm>
          <a:custGeom>
            <a:avLst/>
            <a:gdLst/>
            <a:ahLst/>
            <a:cxnLst/>
            <a:rect l="l" t="t" r="r" b="b"/>
            <a:pathLst>
              <a:path w="477982" h="571500">
                <a:moveTo>
                  <a:pt x="0" y="0"/>
                </a:moveTo>
                <a:lnTo>
                  <a:pt x="477982" y="0"/>
                </a:lnTo>
                <a:lnTo>
                  <a:pt x="477982" y="571500"/>
                </a:lnTo>
                <a:lnTo>
                  <a:pt x="0" y="571500"/>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xmlns="" r:embed="rId9"/>
                </a:ext>
              </a:extLst>
            </a:blip>
            <a:stretch>
              <a:fillRect/>
            </a:stretch>
          </a:blipFill>
          <a:ln cap="sq">
            <a:noFill/>
            <a:prstDash val="solid"/>
            <a:miter/>
          </a:ln>
        </p:spPr>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753551" y="733272"/>
            <a:ext cx="16027348" cy="4410228"/>
            <a:chOff x="0" y="0"/>
            <a:chExt cx="4221195" cy="1161542"/>
          </a:xfrm>
        </p:grpSpPr>
        <p:sp>
          <p:nvSpPr>
            <p:cNvPr id="4" name="Freeform 4"/>
            <p:cNvSpPr/>
            <p:nvPr/>
          </p:nvSpPr>
          <p:spPr>
            <a:xfrm>
              <a:off x="0" y="0"/>
              <a:ext cx="4221195" cy="1161542"/>
            </a:xfrm>
            <a:custGeom>
              <a:avLst/>
              <a:gdLst/>
              <a:ahLst/>
              <a:cxnLst/>
              <a:rect l="l" t="t" r="r" b="b"/>
              <a:pathLst>
                <a:path w="4221195" h="1161542">
                  <a:moveTo>
                    <a:pt x="28500" y="0"/>
                  </a:moveTo>
                  <a:lnTo>
                    <a:pt x="4192695" y="0"/>
                  </a:lnTo>
                  <a:cubicBezTo>
                    <a:pt x="4200254" y="0"/>
                    <a:pt x="4207502" y="3003"/>
                    <a:pt x="4212848" y="8347"/>
                  </a:cubicBezTo>
                  <a:cubicBezTo>
                    <a:pt x="4218192" y="13692"/>
                    <a:pt x="4221195" y="20941"/>
                    <a:pt x="4221195" y="28500"/>
                  </a:cubicBezTo>
                  <a:lnTo>
                    <a:pt x="4221195" y="1133042"/>
                  </a:lnTo>
                  <a:cubicBezTo>
                    <a:pt x="4221195" y="1140601"/>
                    <a:pt x="4218192" y="1147850"/>
                    <a:pt x="4212848" y="1153194"/>
                  </a:cubicBezTo>
                  <a:cubicBezTo>
                    <a:pt x="4207502" y="1158539"/>
                    <a:pt x="4200254" y="1161542"/>
                    <a:pt x="4192695" y="1161542"/>
                  </a:cubicBezTo>
                  <a:lnTo>
                    <a:pt x="28500" y="1161542"/>
                  </a:lnTo>
                  <a:cubicBezTo>
                    <a:pt x="12760" y="1161542"/>
                    <a:pt x="0" y="1148782"/>
                    <a:pt x="0" y="1133042"/>
                  </a:cubicBezTo>
                  <a:lnTo>
                    <a:pt x="0" y="28500"/>
                  </a:lnTo>
                  <a:cubicBezTo>
                    <a:pt x="0" y="12760"/>
                    <a:pt x="12760" y="0"/>
                    <a:pt x="28500"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85725" cap="rnd">
              <a:solidFill>
                <a:srgbClr val="FFFFFF"/>
              </a:solidFill>
              <a:prstDash val="solid"/>
              <a:round/>
            </a:ln>
          </p:spPr>
        </p:sp>
        <p:sp>
          <p:nvSpPr>
            <p:cNvPr id="5" name="TextBox 5"/>
            <p:cNvSpPr txBox="1"/>
            <p:nvPr/>
          </p:nvSpPr>
          <p:spPr>
            <a:xfrm>
              <a:off x="0" y="-95250"/>
              <a:ext cx="4221195" cy="1256792"/>
            </a:xfrm>
            <a:prstGeom prst="rect">
              <a:avLst/>
            </a:prstGeom>
          </p:spPr>
          <p:txBody>
            <a:bodyPr lIns="50800" tIns="50800" rIns="50800" bIns="50800" rtlCol="0" anchor="ctr"/>
            <a:lstStyle/>
            <a:p>
              <a:pPr algn="ctr">
                <a:lnSpc>
                  <a:spcPts val="3706"/>
                </a:lnSpc>
              </a:pPr>
              <a:endParaRPr/>
            </a:p>
          </p:txBody>
        </p:sp>
      </p:grpSp>
      <p:sp>
        <p:nvSpPr>
          <p:cNvPr id="6" name="Freeform 6"/>
          <p:cNvSpPr/>
          <p:nvPr/>
        </p:nvSpPr>
        <p:spPr>
          <a:xfrm>
            <a:off x="12483021" y="3724839"/>
            <a:ext cx="4776279" cy="6368372"/>
          </a:xfrm>
          <a:custGeom>
            <a:avLst/>
            <a:gdLst/>
            <a:ahLst/>
            <a:cxnLst/>
            <a:rect l="l" t="t" r="r" b="b"/>
            <a:pathLst>
              <a:path w="4776279" h="6368372">
                <a:moveTo>
                  <a:pt x="0" y="0"/>
                </a:moveTo>
                <a:lnTo>
                  <a:pt x="4776279" y="0"/>
                </a:lnTo>
                <a:lnTo>
                  <a:pt x="4776279" y="6368372"/>
                </a:lnTo>
                <a:lnTo>
                  <a:pt x="0" y="6368372"/>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sp>
      <p:sp>
        <p:nvSpPr>
          <p:cNvPr id="7" name="Freeform 7"/>
          <p:cNvSpPr/>
          <p:nvPr/>
        </p:nvSpPr>
        <p:spPr>
          <a:xfrm flipH="1" flipV="1">
            <a:off x="16780899" y="292042"/>
            <a:ext cx="1507101" cy="1969820"/>
          </a:xfrm>
          <a:custGeom>
            <a:avLst/>
            <a:gdLst/>
            <a:ahLst/>
            <a:cxnLst/>
            <a:rect l="l" t="t" r="r" b="b"/>
            <a:pathLst>
              <a:path w="1507101" h="1969820">
                <a:moveTo>
                  <a:pt x="1507101" y="1969820"/>
                </a:moveTo>
                <a:lnTo>
                  <a:pt x="0" y="1969820"/>
                </a:lnTo>
                <a:lnTo>
                  <a:pt x="0" y="0"/>
                </a:lnTo>
                <a:lnTo>
                  <a:pt x="1507101" y="0"/>
                </a:lnTo>
                <a:lnTo>
                  <a:pt x="1507101" y="1969820"/>
                </a:lnTo>
                <a:close/>
              </a:path>
            </a:pathLst>
          </a:custGeom>
          <a:blipFill>
            <a:blip r:embed="rId3" cstate="email">
              <a:extLst>
                <a:ext uri="{28A0092B-C50C-407E-A947-70E740481C1C}">
                  <a14:useLocalDpi xmlns:a14="http://schemas.microsoft.com/office/drawing/2010/main"/>
                </a:ext>
              </a:extLst>
            </a:blip>
            <a:stretch>
              <a:fillRect l="-321036" b="-144015"/>
            </a:stretch>
          </a:blipFill>
        </p:spPr>
      </p:sp>
      <p:sp>
        <p:nvSpPr>
          <p:cNvPr id="8" name="Freeform 8"/>
          <p:cNvSpPr/>
          <p:nvPr/>
        </p:nvSpPr>
        <p:spPr>
          <a:xfrm>
            <a:off x="-172092" y="983768"/>
            <a:ext cx="1302812" cy="2254425"/>
          </a:xfrm>
          <a:custGeom>
            <a:avLst/>
            <a:gdLst/>
            <a:ahLst/>
            <a:cxnLst/>
            <a:rect l="l" t="t" r="r" b="b"/>
            <a:pathLst>
              <a:path w="1302812" h="2254425">
                <a:moveTo>
                  <a:pt x="0" y="0"/>
                </a:moveTo>
                <a:lnTo>
                  <a:pt x="1302813" y="0"/>
                </a:lnTo>
                <a:lnTo>
                  <a:pt x="1302813" y="2254425"/>
                </a:lnTo>
                <a:lnTo>
                  <a:pt x="0" y="2254425"/>
                </a:lnTo>
                <a:lnTo>
                  <a:pt x="0" y="0"/>
                </a:lnTo>
                <a:close/>
              </a:path>
            </a:pathLst>
          </a:custGeom>
          <a:blipFill>
            <a:blip r:embed="rId4" cstate="email">
              <a:extLst>
                <a:ext uri="{28A0092B-C50C-407E-A947-70E740481C1C}">
                  <a14:useLocalDpi xmlns:a14="http://schemas.microsoft.com/office/drawing/2010/main"/>
                </a:ext>
              </a:extLst>
            </a:blip>
            <a:stretch>
              <a:fillRect l="-236784" t="-125652"/>
            </a:stretch>
          </a:blipFill>
        </p:spPr>
      </p:sp>
      <p:sp>
        <p:nvSpPr>
          <p:cNvPr id="9" name="Freeform 9"/>
          <p:cNvSpPr/>
          <p:nvPr/>
        </p:nvSpPr>
        <p:spPr>
          <a:xfrm>
            <a:off x="2023959" y="1804877"/>
            <a:ext cx="840830" cy="848252"/>
          </a:xfrm>
          <a:custGeom>
            <a:avLst/>
            <a:gdLst/>
            <a:ahLst/>
            <a:cxnLst/>
            <a:rect l="l" t="t" r="r" b="b"/>
            <a:pathLst>
              <a:path w="840830" h="848252">
                <a:moveTo>
                  <a:pt x="0" y="0"/>
                </a:moveTo>
                <a:lnTo>
                  <a:pt x="840830" y="0"/>
                </a:lnTo>
                <a:lnTo>
                  <a:pt x="840830" y="848253"/>
                </a:lnTo>
                <a:lnTo>
                  <a:pt x="0" y="848253"/>
                </a:lnTo>
                <a:lnTo>
                  <a:pt x="0" y="0"/>
                </a:lnTo>
                <a:close/>
              </a:path>
            </a:pathLst>
          </a:custGeom>
          <a:blipFill>
            <a:blip r:embed="rId5">
              <a:extLst>
                <a:ext uri="{96DAC541-7B7A-43D3-8B79-37D633B846F1}">
                  <asvg:svgBlip xmlns:asvg="http://schemas.microsoft.com/office/drawing/2016/SVG/main" xmlns="" r:embed="rId7"/>
                </a:ext>
              </a:extLst>
            </a:blip>
            <a:stretch>
              <a:fillRect/>
            </a:stretch>
          </a:blipFill>
          <a:ln cap="sq">
            <a:noFill/>
            <a:prstDash val="solid"/>
            <a:miter/>
          </a:ln>
        </p:spPr>
      </p:sp>
      <p:sp>
        <p:nvSpPr>
          <p:cNvPr id="10" name="Freeform 10"/>
          <p:cNvSpPr/>
          <p:nvPr/>
        </p:nvSpPr>
        <p:spPr>
          <a:xfrm>
            <a:off x="17649902" y="9521711"/>
            <a:ext cx="400050" cy="571500"/>
          </a:xfrm>
          <a:custGeom>
            <a:avLst/>
            <a:gdLst/>
            <a:ahLst/>
            <a:cxnLst/>
            <a:rect l="l" t="t" r="r" b="b"/>
            <a:pathLst>
              <a:path w="400050" h="571500">
                <a:moveTo>
                  <a:pt x="0" y="0"/>
                </a:moveTo>
                <a:lnTo>
                  <a:pt x="400050" y="0"/>
                </a:lnTo>
                <a:lnTo>
                  <a:pt x="400050" y="571500"/>
                </a:lnTo>
                <a:lnTo>
                  <a:pt x="0" y="571500"/>
                </a:lnTo>
                <a:lnTo>
                  <a:pt x="0" y="0"/>
                </a:lnTo>
                <a:close/>
              </a:path>
            </a:pathLst>
          </a:custGeom>
          <a:blipFill>
            <a:blip r:embed="rId8" cstate="email">
              <a:extLst>
                <a:ext uri="{28A0092B-C50C-407E-A947-70E740481C1C}">
                  <a14:useLocalDpi xmlns:a14="http://schemas.microsoft.com/office/drawing/2010/main"/>
                </a:ext>
                <a:ext uri="{96DAC541-7B7A-43D3-8B79-37D633B846F1}">
                  <asvg:svgBlip xmlns:asvg="http://schemas.microsoft.com/office/drawing/2016/SVG/main" xmlns="" r:embed="rId9"/>
                </a:ext>
              </a:extLst>
            </a:blip>
            <a:stretch>
              <a:fillRect/>
            </a:stretch>
          </a:blipFill>
        </p:spPr>
      </p:sp>
      <p:sp>
        <p:nvSpPr>
          <p:cNvPr id="11" name="TextBox 11"/>
          <p:cNvSpPr txBox="1"/>
          <p:nvPr/>
        </p:nvSpPr>
        <p:spPr>
          <a:xfrm>
            <a:off x="3034744" y="1580631"/>
            <a:ext cx="11461582" cy="3147193"/>
          </a:xfrm>
          <a:prstGeom prst="rect">
            <a:avLst/>
          </a:prstGeom>
        </p:spPr>
        <p:txBody>
          <a:bodyPr lIns="0" tIns="0" rIns="0" bIns="0" rtlCol="0" anchor="t">
            <a:spAutoFit/>
          </a:bodyPr>
          <a:lstStyle/>
          <a:p>
            <a:pPr>
              <a:lnSpc>
                <a:spcPts val="5042"/>
              </a:lnSpc>
            </a:pPr>
            <a:r>
              <a:rPr lang="en-US" sz="3601">
                <a:solidFill>
                  <a:srgbClr val="FFFFFF"/>
                </a:solidFill>
                <a:latin typeface="Montserrat Classic"/>
              </a:rPr>
              <a:t>Menurut Jenkins (2009), literasi digital mencakup aspek berpikir kritis dalam memahami konten, kemampuan berkolaborasi secara online, serta kreativitas dalam memproduksi konten digital yang bermakna.</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28700" y="1028700"/>
            <a:ext cx="15638083" cy="8229600"/>
            <a:chOff x="0" y="0"/>
            <a:chExt cx="4118672" cy="2167467"/>
          </a:xfrm>
        </p:grpSpPr>
        <p:sp>
          <p:nvSpPr>
            <p:cNvPr id="4" name="Freeform 4"/>
            <p:cNvSpPr/>
            <p:nvPr/>
          </p:nvSpPr>
          <p:spPr>
            <a:xfrm>
              <a:off x="0" y="0"/>
              <a:ext cx="4118672" cy="2167467"/>
            </a:xfrm>
            <a:custGeom>
              <a:avLst/>
              <a:gdLst/>
              <a:ahLst/>
              <a:cxnLst/>
              <a:rect l="l" t="t" r="r" b="b"/>
              <a:pathLst>
                <a:path w="4118672" h="2167467">
                  <a:moveTo>
                    <a:pt x="29209" y="0"/>
                  </a:moveTo>
                  <a:lnTo>
                    <a:pt x="4089463" y="0"/>
                  </a:lnTo>
                  <a:cubicBezTo>
                    <a:pt x="4105595" y="0"/>
                    <a:pt x="4118672" y="13077"/>
                    <a:pt x="4118672" y="29209"/>
                  </a:cubicBezTo>
                  <a:lnTo>
                    <a:pt x="4118672" y="2138258"/>
                  </a:lnTo>
                  <a:cubicBezTo>
                    <a:pt x="4118672" y="2154389"/>
                    <a:pt x="4105595" y="2167467"/>
                    <a:pt x="4089463" y="2167467"/>
                  </a:cubicBezTo>
                  <a:lnTo>
                    <a:pt x="29209" y="2167467"/>
                  </a:lnTo>
                  <a:cubicBezTo>
                    <a:pt x="21462" y="2167467"/>
                    <a:pt x="14033" y="2164389"/>
                    <a:pt x="8555" y="2158912"/>
                  </a:cubicBezTo>
                  <a:cubicBezTo>
                    <a:pt x="3077" y="2153434"/>
                    <a:pt x="0" y="2146004"/>
                    <a:pt x="0" y="2138258"/>
                  </a:cubicBezTo>
                  <a:lnTo>
                    <a:pt x="0" y="29209"/>
                  </a:lnTo>
                  <a:cubicBezTo>
                    <a:pt x="0" y="13077"/>
                    <a:pt x="13077" y="0"/>
                    <a:pt x="29209" y="0"/>
                  </a:cubicBezTo>
                  <a:close/>
                </a:path>
              </a:pathLst>
            </a:custGeom>
            <a:gradFill rotWithShape="1">
              <a:gsLst>
                <a:gs pos="0">
                  <a:srgbClr val="2B69B4">
                    <a:alpha val="100000"/>
                  </a:srgbClr>
                </a:gs>
                <a:gs pos="50000">
                  <a:srgbClr val="4FB6E8">
                    <a:alpha val="100000"/>
                  </a:srgbClr>
                </a:gs>
                <a:gs pos="100000">
                  <a:srgbClr val="1C5396">
                    <a:alpha val="100000"/>
                  </a:srgbClr>
                </a:gs>
              </a:gsLst>
              <a:path path="circle">
                <a:fillToRect r="100000" b="100000"/>
              </a:path>
              <a:tileRect l="-100000" t="-100000"/>
            </a:gradFill>
            <a:ln w="85725" cap="rnd">
              <a:solidFill>
                <a:srgbClr val="FFFFFF"/>
              </a:solidFill>
              <a:prstDash val="solid"/>
              <a:round/>
            </a:ln>
          </p:spPr>
        </p:sp>
        <p:sp>
          <p:nvSpPr>
            <p:cNvPr id="5" name="TextBox 5"/>
            <p:cNvSpPr txBox="1"/>
            <p:nvPr/>
          </p:nvSpPr>
          <p:spPr>
            <a:xfrm>
              <a:off x="0" y="-95250"/>
              <a:ext cx="4118672" cy="2262717"/>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6" name="TextBox 6"/>
          <p:cNvSpPr txBox="1"/>
          <p:nvPr/>
        </p:nvSpPr>
        <p:spPr>
          <a:xfrm>
            <a:off x="2262365" y="3575125"/>
            <a:ext cx="14404418" cy="5238750"/>
          </a:xfrm>
          <a:prstGeom prst="rect">
            <a:avLst/>
          </a:prstGeom>
        </p:spPr>
        <p:txBody>
          <a:bodyPr lIns="0" tIns="0" rIns="0" bIns="0" rtlCol="0" anchor="t">
            <a:spAutoFit/>
          </a:bodyPr>
          <a:lstStyle/>
          <a:p>
            <a:pPr algn="l">
              <a:lnSpc>
                <a:spcPts val="5220"/>
              </a:lnSpc>
            </a:pPr>
            <a:r>
              <a:rPr lang="en-US" sz="3600">
                <a:solidFill>
                  <a:srgbClr val="FFFFFF"/>
                </a:solidFill>
                <a:latin typeface="Montserrat Classic"/>
              </a:rPr>
              <a:t>Ada sejumlah keterampilan yang membangun literasi digital. Media literacy memungkinkan individu untuk memahami konten media secara kritis dan menilai informasi yang disampaikan melalui media massa. Information literacy memungkinkan mereka untuk menemukan, mengevaluasi, dan menggunakan informasi secara efektif dalam berbagai konteks. Sementara itu, cybersecurity literacy penting untuk melindungi diri dari ancaman keamanan online.</a:t>
            </a:r>
          </a:p>
        </p:txBody>
      </p:sp>
      <p:sp>
        <p:nvSpPr>
          <p:cNvPr id="7" name="Freeform 7"/>
          <p:cNvSpPr/>
          <p:nvPr/>
        </p:nvSpPr>
        <p:spPr>
          <a:xfrm>
            <a:off x="14029222" y="334006"/>
            <a:ext cx="3394165" cy="3080205"/>
          </a:xfrm>
          <a:custGeom>
            <a:avLst/>
            <a:gdLst/>
            <a:ahLst/>
            <a:cxnLst/>
            <a:rect l="l" t="t" r="r" b="b"/>
            <a:pathLst>
              <a:path w="3394165" h="3080205">
                <a:moveTo>
                  <a:pt x="0" y="0"/>
                </a:moveTo>
                <a:lnTo>
                  <a:pt x="3394165" y="0"/>
                </a:lnTo>
                <a:lnTo>
                  <a:pt x="3394165" y="3080204"/>
                </a:lnTo>
                <a:lnTo>
                  <a:pt x="0" y="3080204"/>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sp>
      <p:sp>
        <p:nvSpPr>
          <p:cNvPr id="8" name="Freeform 8"/>
          <p:cNvSpPr/>
          <p:nvPr/>
        </p:nvSpPr>
        <p:spPr>
          <a:xfrm>
            <a:off x="0" y="6941188"/>
            <a:ext cx="1982754" cy="2647138"/>
          </a:xfrm>
          <a:custGeom>
            <a:avLst/>
            <a:gdLst/>
            <a:ahLst/>
            <a:cxnLst/>
            <a:rect l="l" t="t" r="r" b="b"/>
            <a:pathLst>
              <a:path w="1982754" h="2647138">
                <a:moveTo>
                  <a:pt x="0" y="0"/>
                </a:moveTo>
                <a:lnTo>
                  <a:pt x="1982754" y="0"/>
                </a:lnTo>
                <a:lnTo>
                  <a:pt x="1982754" y="2647138"/>
                </a:lnTo>
                <a:lnTo>
                  <a:pt x="0" y="2647138"/>
                </a:lnTo>
                <a:lnTo>
                  <a:pt x="0" y="0"/>
                </a:lnTo>
                <a:close/>
              </a:path>
            </a:pathLst>
          </a:custGeom>
          <a:blipFill>
            <a:blip r:embed="rId3" cstate="email">
              <a:extLst>
                <a:ext uri="{28A0092B-C50C-407E-A947-70E740481C1C}">
                  <a14:useLocalDpi xmlns:a14="http://schemas.microsoft.com/office/drawing/2010/main"/>
                </a:ext>
              </a:extLst>
            </a:blip>
            <a:stretch>
              <a:fillRect l="-348829" b="-176789"/>
            </a:stretch>
          </a:blipFill>
        </p:spPr>
      </p:sp>
      <p:sp>
        <p:nvSpPr>
          <p:cNvPr id="9" name="Freeform 9"/>
          <p:cNvSpPr/>
          <p:nvPr/>
        </p:nvSpPr>
        <p:spPr>
          <a:xfrm>
            <a:off x="17584344" y="9477452"/>
            <a:ext cx="414597" cy="571500"/>
          </a:xfrm>
          <a:custGeom>
            <a:avLst/>
            <a:gdLst/>
            <a:ahLst/>
            <a:cxnLst/>
            <a:rect l="l" t="t" r="r" b="b"/>
            <a:pathLst>
              <a:path w="414597" h="571500">
                <a:moveTo>
                  <a:pt x="0" y="0"/>
                </a:moveTo>
                <a:lnTo>
                  <a:pt x="414597" y="0"/>
                </a:lnTo>
                <a:lnTo>
                  <a:pt x="414597" y="571500"/>
                </a:lnTo>
                <a:lnTo>
                  <a:pt x="0" y="571500"/>
                </a:lnTo>
                <a:lnTo>
                  <a:pt x="0" y="0"/>
                </a:lnTo>
                <a:close/>
              </a:path>
            </a:pathLst>
          </a:custGeom>
          <a: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a:blipFill>
        </p:spPr>
      </p:sp>
      <p:sp>
        <p:nvSpPr>
          <p:cNvPr id="10" name="TextBox 10"/>
          <p:cNvSpPr txBox="1"/>
          <p:nvPr/>
        </p:nvSpPr>
        <p:spPr>
          <a:xfrm>
            <a:off x="2262365" y="2296172"/>
            <a:ext cx="9130031" cy="821055"/>
          </a:xfrm>
          <a:prstGeom prst="rect">
            <a:avLst/>
          </a:prstGeom>
        </p:spPr>
        <p:txBody>
          <a:bodyPr lIns="0" tIns="0" rIns="0" bIns="0" rtlCol="0" anchor="t">
            <a:spAutoFit/>
          </a:bodyPr>
          <a:lstStyle/>
          <a:p>
            <a:pPr marL="0" lvl="0" indent="0" algn="l">
              <a:lnSpc>
                <a:spcPts val="6719"/>
              </a:lnSpc>
              <a:spcBef>
                <a:spcPct val="0"/>
              </a:spcBef>
            </a:pPr>
            <a:r>
              <a:rPr lang="en-US" sz="4800">
                <a:solidFill>
                  <a:srgbClr val="FFFFFF"/>
                </a:solidFill>
                <a:latin typeface="Montserrat Classic Bold"/>
              </a:rPr>
              <a:t>Jenis-jenis Digital Literasi</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804279" y="3214475"/>
            <a:ext cx="14242249" cy="6923079"/>
            <a:chOff x="0" y="0"/>
            <a:chExt cx="4212226" cy="2047540"/>
          </a:xfrm>
        </p:grpSpPr>
        <p:sp>
          <p:nvSpPr>
            <p:cNvPr id="4" name="Freeform 4"/>
            <p:cNvSpPr/>
            <p:nvPr/>
          </p:nvSpPr>
          <p:spPr>
            <a:xfrm>
              <a:off x="0" y="0"/>
              <a:ext cx="4212226" cy="2047540"/>
            </a:xfrm>
            <a:custGeom>
              <a:avLst/>
              <a:gdLst/>
              <a:ahLst/>
              <a:cxnLst/>
              <a:rect l="l" t="t" r="r" b="b"/>
              <a:pathLst>
                <a:path w="4212226" h="2047540">
                  <a:moveTo>
                    <a:pt x="32072" y="0"/>
                  </a:moveTo>
                  <a:lnTo>
                    <a:pt x="4180155" y="0"/>
                  </a:lnTo>
                  <a:cubicBezTo>
                    <a:pt x="4197867" y="0"/>
                    <a:pt x="4212226" y="14359"/>
                    <a:pt x="4212226" y="32072"/>
                  </a:cubicBezTo>
                  <a:lnTo>
                    <a:pt x="4212226" y="2015468"/>
                  </a:lnTo>
                  <a:cubicBezTo>
                    <a:pt x="4212226" y="2033181"/>
                    <a:pt x="4197867" y="2047540"/>
                    <a:pt x="4180155" y="2047540"/>
                  </a:cubicBezTo>
                  <a:lnTo>
                    <a:pt x="32072" y="2047540"/>
                  </a:lnTo>
                  <a:cubicBezTo>
                    <a:pt x="23566" y="2047540"/>
                    <a:pt x="15408" y="2044161"/>
                    <a:pt x="9394" y="2038147"/>
                  </a:cubicBezTo>
                  <a:cubicBezTo>
                    <a:pt x="3379" y="2032132"/>
                    <a:pt x="0" y="2023974"/>
                    <a:pt x="0" y="2015468"/>
                  </a:cubicBezTo>
                  <a:lnTo>
                    <a:pt x="0" y="32072"/>
                  </a:lnTo>
                  <a:cubicBezTo>
                    <a:pt x="0" y="14359"/>
                    <a:pt x="14359" y="0"/>
                    <a:pt x="32072"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57150" cap="rnd">
              <a:solidFill>
                <a:srgbClr val="FFFFFF"/>
              </a:solidFill>
              <a:prstDash val="solid"/>
              <a:round/>
            </a:ln>
          </p:spPr>
        </p:sp>
        <p:sp>
          <p:nvSpPr>
            <p:cNvPr id="5" name="TextBox 5"/>
            <p:cNvSpPr txBox="1"/>
            <p:nvPr/>
          </p:nvSpPr>
          <p:spPr>
            <a:xfrm>
              <a:off x="0" y="-95250"/>
              <a:ext cx="4212226" cy="2142790"/>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6" name="Group 6"/>
          <p:cNvGrpSpPr/>
          <p:nvPr/>
        </p:nvGrpSpPr>
        <p:grpSpPr>
          <a:xfrm>
            <a:off x="2042049" y="1295689"/>
            <a:ext cx="9955786" cy="1290136"/>
            <a:chOff x="0" y="0"/>
            <a:chExt cx="3210986" cy="416101"/>
          </a:xfrm>
        </p:grpSpPr>
        <p:sp>
          <p:nvSpPr>
            <p:cNvPr id="7" name="Freeform 7"/>
            <p:cNvSpPr/>
            <p:nvPr/>
          </p:nvSpPr>
          <p:spPr>
            <a:xfrm>
              <a:off x="0" y="0"/>
              <a:ext cx="3210986" cy="416101"/>
            </a:xfrm>
            <a:custGeom>
              <a:avLst/>
              <a:gdLst/>
              <a:ahLst/>
              <a:cxnLst/>
              <a:rect l="l" t="t" r="r" b="b"/>
              <a:pathLst>
                <a:path w="3210986" h="416101">
                  <a:moveTo>
                    <a:pt x="30328" y="0"/>
                  </a:moveTo>
                  <a:lnTo>
                    <a:pt x="3180658" y="0"/>
                  </a:lnTo>
                  <a:cubicBezTo>
                    <a:pt x="3197408" y="0"/>
                    <a:pt x="3210986" y="13578"/>
                    <a:pt x="3210986" y="30328"/>
                  </a:cubicBezTo>
                  <a:lnTo>
                    <a:pt x="3210986" y="385773"/>
                  </a:lnTo>
                  <a:cubicBezTo>
                    <a:pt x="3210986" y="402522"/>
                    <a:pt x="3197408" y="416101"/>
                    <a:pt x="3180658" y="416101"/>
                  </a:cubicBezTo>
                  <a:lnTo>
                    <a:pt x="30328" y="416101"/>
                  </a:lnTo>
                  <a:cubicBezTo>
                    <a:pt x="22284" y="416101"/>
                    <a:pt x="14570" y="412905"/>
                    <a:pt x="8883" y="407218"/>
                  </a:cubicBezTo>
                  <a:cubicBezTo>
                    <a:pt x="3195" y="401530"/>
                    <a:pt x="0" y="393816"/>
                    <a:pt x="0" y="385773"/>
                  </a:cubicBezTo>
                  <a:lnTo>
                    <a:pt x="0" y="30328"/>
                  </a:lnTo>
                  <a:cubicBezTo>
                    <a:pt x="0" y="13578"/>
                    <a:pt x="13578" y="0"/>
                    <a:pt x="30328"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8" name="TextBox 8"/>
            <p:cNvSpPr txBox="1"/>
            <p:nvPr/>
          </p:nvSpPr>
          <p:spPr>
            <a:xfrm>
              <a:off x="0" y="-95250"/>
              <a:ext cx="3210986" cy="511351"/>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9" name="Group 9"/>
          <p:cNvGrpSpPr/>
          <p:nvPr/>
        </p:nvGrpSpPr>
        <p:grpSpPr>
          <a:xfrm>
            <a:off x="1872014" y="3875501"/>
            <a:ext cx="1490093" cy="149009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57150" cap="sq">
              <a:solidFill>
                <a:srgbClr val="FFFFFF"/>
              </a:solidFill>
              <a:prstDash val="solid"/>
              <a:miter/>
            </a:ln>
          </p:spPr>
        </p:sp>
        <p:sp>
          <p:nvSpPr>
            <p:cNvPr id="11" name="TextBox 11"/>
            <p:cNvSpPr txBox="1"/>
            <p:nvPr/>
          </p:nvSpPr>
          <p:spPr>
            <a:xfrm>
              <a:off x="76200" y="-19050"/>
              <a:ext cx="660400" cy="755650"/>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12" name="Freeform 12"/>
          <p:cNvSpPr/>
          <p:nvPr/>
        </p:nvSpPr>
        <p:spPr>
          <a:xfrm>
            <a:off x="-210261" y="3875501"/>
            <a:ext cx="1499518" cy="4354280"/>
          </a:xfrm>
          <a:custGeom>
            <a:avLst/>
            <a:gdLst/>
            <a:ahLst/>
            <a:cxnLst/>
            <a:rect l="l" t="t" r="r" b="b"/>
            <a:pathLst>
              <a:path w="1499518" h="4354280">
                <a:moveTo>
                  <a:pt x="0" y="0"/>
                </a:moveTo>
                <a:lnTo>
                  <a:pt x="1499518" y="0"/>
                </a:lnTo>
                <a:lnTo>
                  <a:pt x="1499518" y="4354280"/>
                </a:lnTo>
                <a:lnTo>
                  <a:pt x="0" y="4354280"/>
                </a:lnTo>
                <a:lnTo>
                  <a:pt x="0" y="0"/>
                </a:lnTo>
                <a:close/>
              </a:path>
            </a:pathLst>
          </a:custGeom>
          <a:blipFill>
            <a:blip r:embed="rId2" cstate="email">
              <a:extLst>
                <a:ext uri="{28A0092B-C50C-407E-A947-70E740481C1C}">
                  <a14:useLocalDpi xmlns:a14="http://schemas.microsoft.com/office/drawing/2010/main"/>
                </a:ext>
              </a:extLst>
            </a:blip>
            <a:stretch>
              <a:fillRect l="-387760" t="-46386" b="-42614"/>
            </a:stretch>
          </a:blipFill>
        </p:spPr>
      </p:sp>
      <p:sp>
        <p:nvSpPr>
          <p:cNvPr id="13" name="Freeform 13"/>
          <p:cNvSpPr/>
          <p:nvPr/>
        </p:nvSpPr>
        <p:spPr>
          <a:xfrm>
            <a:off x="12128832" y="202919"/>
            <a:ext cx="4860983" cy="4287792"/>
          </a:xfrm>
          <a:custGeom>
            <a:avLst/>
            <a:gdLst/>
            <a:ahLst/>
            <a:cxnLst/>
            <a:rect l="l" t="t" r="r" b="b"/>
            <a:pathLst>
              <a:path w="4860983" h="4287792">
                <a:moveTo>
                  <a:pt x="0" y="0"/>
                </a:moveTo>
                <a:lnTo>
                  <a:pt x="4860983" y="0"/>
                </a:lnTo>
                <a:lnTo>
                  <a:pt x="4860983" y="4287792"/>
                </a:lnTo>
                <a:lnTo>
                  <a:pt x="0" y="4287792"/>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sp>
      <p:sp>
        <p:nvSpPr>
          <p:cNvPr id="14" name="TextBox 14"/>
          <p:cNvSpPr txBox="1"/>
          <p:nvPr/>
        </p:nvSpPr>
        <p:spPr>
          <a:xfrm>
            <a:off x="3728751" y="3780251"/>
            <a:ext cx="10966225" cy="5895975"/>
          </a:xfrm>
          <a:prstGeom prst="rect">
            <a:avLst/>
          </a:prstGeom>
        </p:spPr>
        <p:txBody>
          <a:bodyPr lIns="0" tIns="0" rIns="0" bIns="0" rtlCol="0" anchor="t">
            <a:spAutoFit/>
          </a:bodyPr>
          <a:lstStyle/>
          <a:p>
            <a:pPr algn="l">
              <a:lnSpc>
                <a:spcPts val="5220"/>
              </a:lnSpc>
            </a:pPr>
            <a:r>
              <a:rPr lang="en-US" sz="3600">
                <a:solidFill>
                  <a:srgbClr val="FFFFFF"/>
                </a:solidFill>
                <a:latin typeface="Montserrat Classic"/>
              </a:rPr>
              <a:t>Literasi digital memiliki dampak yang signifikan di berbagai sektor kehidupan. Dalam sektor pendidikan, penggunaan teknologi sebagai alat pembelajaran telah membuka akses ke berbagai sumber daya yang melengkapi kurikulum tradisional. Di bidang kesehatan, literasi digital memungkinkan akses lebih luas terhadap informasi kesehatan dan inovasi teknologi medis.</a:t>
            </a:r>
          </a:p>
        </p:txBody>
      </p:sp>
      <p:sp>
        <p:nvSpPr>
          <p:cNvPr id="15" name="Freeform 15"/>
          <p:cNvSpPr/>
          <p:nvPr/>
        </p:nvSpPr>
        <p:spPr>
          <a:xfrm>
            <a:off x="17503956" y="9566054"/>
            <a:ext cx="477982" cy="571500"/>
          </a:xfrm>
          <a:custGeom>
            <a:avLst/>
            <a:gdLst/>
            <a:ahLst/>
            <a:cxnLst/>
            <a:rect l="l" t="t" r="r" b="b"/>
            <a:pathLst>
              <a:path w="477982" h="571500">
                <a:moveTo>
                  <a:pt x="0" y="0"/>
                </a:moveTo>
                <a:lnTo>
                  <a:pt x="477982" y="0"/>
                </a:lnTo>
                <a:lnTo>
                  <a:pt x="477982" y="571500"/>
                </a:lnTo>
                <a:lnTo>
                  <a:pt x="0" y="571500"/>
                </a:lnTo>
                <a:lnTo>
                  <a:pt x="0" y="0"/>
                </a:lnTo>
                <a:close/>
              </a:path>
            </a:pathLst>
          </a:custGeom>
          <a: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a:blipFill>
        </p:spPr>
      </p:sp>
      <p:sp>
        <p:nvSpPr>
          <p:cNvPr id="16" name="TextBox 16"/>
          <p:cNvSpPr txBox="1"/>
          <p:nvPr/>
        </p:nvSpPr>
        <p:spPr>
          <a:xfrm>
            <a:off x="2329985" y="1449786"/>
            <a:ext cx="9379914" cy="821055"/>
          </a:xfrm>
          <a:prstGeom prst="rect">
            <a:avLst/>
          </a:prstGeom>
        </p:spPr>
        <p:txBody>
          <a:bodyPr lIns="0" tIns="0" rIns="0" bIns="0" rtlCol="0" anchor="t">
            <a:spAutoFit/>
          </a:bodyPr>
          <a:lstStyle/>
          <a:p>
            <a:pPr marL="0" lvl="0" indent="0" algn="ctr">
              <a:lnSpc>
                <a:spcPts val="6719"/>
              </a:lnSpc>
              <a:spcBef>
                <a:spcPct val="0"/>
              </a:spcBef>
            </a:pPr>
            <a:r>
              <a:rPr lang="en-US" sz="4800">
                <a:solidFill>
                  <a:srgbClr val="FFFFFF"/>
                </a:solidFill>
                <a:latin typeface="Montserrat Classic Bold"/>
              </a:rPr>
              <a:t>Pentingnya Digital Literasi</a:t>
            </a:r>
          </a:p>
        </p:txBody>
      </p:sp>
      <p:sp>
        <p:nvSpPr>
          <p:cNvPr id="17" name="TextBox 17"/>
          <p:cNvSpPr txBox="1"/>
          <p:nvPr/>
        </p:nvSpPr>
        <p:spPr>
          <a:xfrm>
            <a:off x="1977309" y="4003213"/>
            <a:ext cx="1182357" cy="1054512"/>
          </a:xfrm>
          <a:prstGeom prst="rect">
            <a:avLst/>
          </a:prstGeom>
        </p:spPr>
        <p:txBody>
          <a:bodyPr lIns="0" tIns="0" rIns="0" bIns="0" rtlCol="0" anchor="t">
            <a:spAutoFit/>
          </a:bodyPr>
          <a:lstStyle/>
          <a:p>
            <a:pPr marL="0" lvl="0" indent="0" algn="ctr">
              <a:lnSpc>
                <a:spcPts val="8552"/>
              </a:lnSpc>
              <a:spcBef>
                <a:spcPct val="0"/>
              </a:spcBef>
            </a:pPr>
            <a:r>
              <a:rPr lang="en-US" sz="6108" u="none" strike="noStrike">
                <a:solidFill>
                  <a:srgbClr val="FFFFFF"/>
                </a:solidFill>
                <a:latin typeface="Montserrat Classic Bold"/>
              </a:rPr>
              <a:t>01</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804279" y="3214475"/>
            <a:ext cx="14242249" cy="6923079"/>
            <a:chOff x="0" y="0"/>
            <a:chExt cx="4212226" cy="2047540"/>
          </a:xfrm>
        </p:grpSpPr>
        <p:sp>
          <p:nvSpPr>
            <p:cNvPr id="4" name="Freeform 4"/>
            <p:cNvSpPr/>
            <p:nvPr/>
          </p:nvSpPr>
          <p:spPr>
            <a:xfrm>
              <a:off x="0" y="0"/>
              <a:ext cx="4212226" cy="2047540"/>
            </a:xfrm>
            <a:custGeom>
              <a:avLst/>
              <a:gdLst/>
              <a:ahLst/>
              <a:cxnLst/>
              <a:rect l="l" t="t" r="r" b="b"/>
              <a:pathLst>
                <a:path w="4212226" h="2047540">
                  <a:moveTo>
                    <a:pt x="32072" y="0"/>
                  </a:moveTo>
                  <a:lnTo>
                    <a:pt x="4180155" y="0"/>
                  </a:lnTo>
                  <a:cubicBezTo>
                    <a:pt x="4197867" y="0"/>
                    <a:pt x="4212226" y="14359"/>
                    <a:pt x="4212226" y="32072"/>
                  </a:cubicBezTo>
                  <a:lnTo>
                    <a:pt x="4212226" y="2015468"/>
                  </a:lnTo>
                  <a:cubicBezTo>
                    <a:pt x="4212226" y="2033181"/>
                    <a:pt x="4197867" y="2047540"/>
                    <a:pt x="4180155" y="2047540"/>
                  </a:cubicBezTo>
                  <a:lnTo>
                    <a:pt x="32072" y="2047540"/>
                  </a:lnTo>
                  <a:cubicBezTo>
                    <a:pt x="23566" y="2047540"/>
                    <a:pt x="15408" y="2044161"/>
                    <a:pt x="9394" y="2038147"/>
                  </a:cubicBezTo>
                  <a:cubicBezTo>
                    <a:pt x="3379" y="2032132"/>
                    <a:pt x="0" y="2023974"/>
                    <a:pt x="0" y="2015468"/>
                  </a:cubicBezTo>
                  <a:lnTo>
                    <a:pt x="0" y="32072"/>
                  </a:lnTo>
                  <a:cubicBezTo>
                    <a:pt x="0" y="14359"/>
                    <a:pt x="14359" y="0"/>
                    <a:pt x="32072"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57150" cap="rnd">
              <a:solidFill>
                <a:srgbClr val="FFFFFF"/>
              </a:solidFill>
              <a:prstDash val="solid"/>
              <a:round/>
            </a:ln>
          </p:spPr>
        </p:sp>
        <p:sp>
          <p:nvSpPr>
            <p:cNvPr id="5" name="TextBox 5"/>
            <p:cNvSpPr txBox="1"/>
            <p:nvPr/>
          </p:nvSpPr>
          <p:spPr>
            <a:xfrm>
              <a:off x="0" y="-95250"/>
              <a:ext cx="4212226" cy="2142790"/>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6" name="Group 6"/>
          <p:cNvGrpSpPr/>
          <p:nvPr/>
        </p:nvGrpSpPr>
        <p:grpSpPr>
          <a:xfrm>
            <a:off x="2042049" y="1295689"/>
            <a:ext cx="9955786" cy="1290136"/>
            <a:chOff x="0" y="0"/>
            <a:chExt cx="3210986" cy="416101"/>
          </a:xfrm>
        </p:grpSpPr>
        <p:sp>
          <p:nvSpPr>
            <p:cNvPr id="7" name="Freeform 7"/>
            <p:cNvSpPr/>
            <p:nvPr/>
          </p:nvSpPr>
          <p:spPr>
            <a:xfrm>
              <a:off x="0" y="0"/>
              <a:ext cx="3210986" cy="416101"/>
            </a:xfrm>
            <a:custGeom>
              <a:avLst/>
              <a:gdLst/>
              <a:ahLst/>
              <a:cxnLst/>
              <a:rect l="l" t="t" r="r" b="b"/>
              <a:pathLst>
                <a:path w="3210986" h="416101">
                  <a:moveTo>
                    <a:pt x="30328" y="0"/>
                  </a:moveTo>
                  <a:lnTo>
                    <a:pt x="3180658" y="0"/>
                  </a:lnTo>
                  <a:cubicBezTo>
                    <a:pt x="3197408" y="0"/>
                    <a:pt x="3210986" y="13578"/>
                    <a:pt x="3210986" y="30328"/>
                  </a:cubicBezTo>
                  <a:lnTo>
                    <a:pt x="3210986" y="385773"/>
                  </a:lnTo>
                  <a:cubicBezTo>
                    <a:pt x="3210986" y="402522"/>
                    <a:pt x="3197408" y="416101"/>
                    <a:pt x="3180658" y="416101"/>
                  </a:cubicBezTo>
                  <a:lnTo>
                    <a:pt x="30328" y="416101"/>
                  </a:lnTo>
                  <a:cubicBezTo>
                    <a:pt x="22284" y="416101"/>
                    <a:pt x="14570" y="412905"/>
                    <a:pt x="8883" y="407218"/>
                  </a:cubicBezTo>
                  <a:cubicBezTo>
                    <a:pt x="3195" y="401530"/>
                    <a:pt x="0" y="393816"/>
                    <a:pt x="0" y="385773"/>
                  </a:cubicBezTo>
                  <a:lnTo>
                    <a:pt x="0" y="30328"/>
                  </a:lnTo>
                  <a:cubicBezTo>
                    <a:pt x="0" y="13578"/>
                    <a:pt x="13578" y="0"/>
                    <a:pt x="30328"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8" name="TextBox 8"/>
            <p:cNvSpPr txBox="1"/>
            <p:nvPr/>
          </p:nvSpPr>
          <p:spPr>
            <a:xfrm>
              <a:off x="0" y="-95250"/>
              <a:ext cx="3210986" cy="511351"/>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9" name="Group 9"/>
          <p:cNvGrpSpPr/>
          <p:nvPr/>
        </p:nvGrpSpPr>
        <p:grpSpPr>
          <a:xfrm>
            <a:off x="1872014" y="3875501"/>
            <a:ext cx="1490093" cy="149009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57150" cap="sq">
              <a:solidFill>
                <a:srgbClr val="FFFFFF"/>
              </a:solidFill>
              <a:prstDash val="solid"/>
              <a:miter/>
            </a:ln>
          </p:spPr>
        </p:sp>
        <p:sp>
          <p:nvSpPr>
            <p:cNvPr id="11" name="TextBox 11"/>
            <p:cNvSpPr txBox="1"/>
            <p:nvPr/>
          </p:nvSpPr>
          <p:spPr>
            <a:xfrm>
              <a:off x="76200" y="-19050"/>
              <a:ext cx="660400" cy="755650"/>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12" name="Freeform 12"/>
          <p:cNvSpPr/>
          <p:nvPr/>
        </p:nvSpPr>
        <p:spPr>
          <a:xfrm>
            <a:off x="-210261" y="3875501"/>
            <a:ext cx="1499518" cy="4354280"/>
          </a:xfrm>
          <a:custGeom>
            <a:avLst/>
            <a:gdLst/>
            <a:ahLst/>
            <a:cxnLst/>
            <a:rect l="l" t="t" r="r" b="b"/>
            <a:pathLst>
              <a:path w="1499518" h="4354280">
                <a:moveTo>
                  <a:pt x="0" y="0"/>
                </a:moveTo>
                <a:lnTo>
                  <a:pt x="1499518" y="0"/>
                </a:lnTo>
                <a:lnTo>
                  <a:pt x="1499518" y="4354280"/>
                </a:lnTo>
                <a:lnTo>
                  <a:pt x="0" y="4354280"/>
                </a:lnTo>
                <a:lnTo>
                  <a:pt x="0" y="0"/>
                </a:lnTo>
                <a:close/>
              </a:path>
            </a:pathLst>
          </a:custGeom>
          <a:blipFill>
            <a:blip r:embed="rId2" cstate="email">
              <a:extLst>
                <a:ext uri="{28A0092B-C50C-407E-A947-70E740481C1C}">
                  <a14:useLocalDpi xmlns:a14="http://schemas.microsoft.com/office/drawing/2010/main"/>
                </a:ext>
              </a:extLst>
            </a:blip>
            <a:stretch>
              <a:fillRect l="-387760" t="-46386" b="-42614"/>
            </a:stretch>
          </a:blipFill>
        </p:spPr>
      </p:sp>
      <p:sp>
        <p:nvSpPr>
          <p:cNvPr id="13" name="Freeform 13"/>
          <p:cNvSpPr/>
          <p:nvPr/>
        </p:nvSpPr>
        <p:spPr>
          <a:xfrm>
            <a:off x="12128832" y="202919"/>
            <a:ext cx="4860983" cy="4287792"/>
          </a:xfrm>
          <a:custGeom>
            <a:avLst/>
            <a:gdLst/>
            <a:ahLst/>
            <a:cxnLst/>
            <a:rect l="l" t="t" r="r" b="b"/>
            <a:pathLst>
              <a:path w="4860983" h="4287792">
                <a:moveTo>
                  <a:pt x="0" y="0"/>
                </a:moveTo>
                <a:lnTo>
                  <a:pt x="4860983" y="0"/>
                </a:lnTo>
                <a:lnTo>
                  <a:pt x="4860983" y="4287792"/>
                </a:lnTo>
                <a:lnTo>
                  <a:pt x="0" y="4287792"/>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sp>
      <p:sp>
        <p:nvSpPr>
          <p:cNvPr id="14" name="TextBox 14"/>
          <p:cNvSpPr txBox="1"/>
          <p:nvPr/>
        </p:nvSpPr>
        <p:spPr>
          <a:xfrm>
            <a:off x="3728751" y="3780251"/>
            <a:ext cx="10966225" cy="3924300"/>
          </a:xfrm>
          <a:prstGeom prst="rect">
            <a:avLst/>
          </a:prstGeom>
        </p:spPr>
        <p:txBody>
          <a:bodyPr lIns="0" tIns="0" rIns="0" bIns="0" rtlCol="0" anchor="t">
            <a:spAutoFit/>
          </a:bodyPr>
          <a:lstStyle/>
          <a:p>
            <a:pPr algn="l">
              <a:lnSpc>
                <a:spcPts val="5220"/>
              </a:lnSpc>
            </a:pPr>
            <a:r>
              <a:rPr lang="en-US" sz="3600">
                <a:solidFill>
                  <a:srgbClr val="FFFFFF"/>
                </a:solidFill>
                <a:latin typeface="Montserrat Classic"/>
              </a:rPr>
              <a:t>Dalam dunia bisnis, literasi digital menjadi faktor penentu untuk kesuksesan. Bisnis modern mengandalkan teknologi untuk komunikasi, pemasaran, dan pengelolaan data. Literasi digital membantu dalam meningkatkan efisiensi operasional dan inovasi dalam bisnis.</a:t>
            </a:r>
          </a:p>
        </p:txBody>
      </p:sp>
      <p:sp>
        <p:nvSpPr>
          <p:cNvPr id="15" name="Freeform 15"/>
          <p:cNvSpPr/>
          <p:nvPr/>
        </p:nvSpPr>
        <p:spPr>
          <a:xfrm>
            <a:off x="17622849" y="9566054"/>
            <a:ext cx="413558" cy="571500"/>
          </a:xfrm>
          <a:custGeom>
            <a:avLst/>
            <a:gdLst/>
            <a:ahLst/>
            <a:cxnLst/>
            <a:rect l="l" t="t" r="r" b="b"/>
            <a:pathLst>
              <a:path w="413558" h="571500">
                <a:moveTo>
                  <a:pt x="0" y="0"/>
                </a:moveTo>
                <a:lnTo>
                  <a:pt x="413559" y="0"/>
                </a:lnTo>
                <a:lnTo>
                  <a:pt x="413559" y="571500"/>
                </a:lnTo>
                <a:lnTo>
                  <a:pt x="0" y="571500"/>
                </a:lnTo>
                <a:lnTo>
                  <a:pt x="0" y="0"/>
                </a:lnTo>
                <a:close/>
              </a:path>
            </a:pathLst>
          </a:custGeom>
          <a: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a:blipFill>
        </p:spPr>
      </p:sp>
      <p:sp>
        <p:nvSpPr>
          <p:cNvPr id="16" name="TextBox 16"/>
          <p:cNvSpPr txBox="1"/>
          <p:nvPr/>
        </p:nvSpPr>
        <p:spPr>
          <a:xfrm>
            <a:off x="2329985" y="1449786"/>
            <a:ext cx="9379914" cy="821055"/>
          </a:xfrm>
          <a:prstGeom prst="rect">
            <a:avLst/>
          </a:prstGeom>
        </p:spPr>
        <p:txBody>
          <a:bodyPr lIns="0" tIns="0" rIns="0" bIns="0" rtlCol="0" anchor="t">
            <a:spAutoFit/>
          </a:bodyPr>
          <a:lstStyle/>
          <a:p>
            <a:pPr marL="0" lvl="0" indent="0" algn="ctr">
              <a:lnSpc>
                <a:spcPts val="6719"/>
              </a:lnSpc>
              <a:spcBef>
                <a:spcPct val="0"/>
              </a:spcBef>
            </a:pPr>
            <a:r>
              <a:rPr lang="en-US" sz="4800">
                <a:solidFill>
                  <a:srgbClr val="FFFFFF"/>
                </a:solidFill>
                <a:latin typeface="Montserrat Classic Bold"/>
              </a:rPr>
              <a:t>Pentingnya Digital Literasi</a:t>
            </a:r>
          </a:p>
        </p:txBody>
      </p:sp>
      <p:sp>
        <p:nvSpPr>
          <p:cNvPr id="17" name="TextBox 17"/>
          <p:cNvSpPr txBox="1"/>
          <p:nvPr/>
        </p:nvSpPr>
        <p:spPr>
          <a:xfrm>
            <a:off x="1977309" y="4003213"/>
            <a:ext cx="1182357" cy="1054512"/>
          </a:xfrm>
          <a:prstGeom prst="rect">
            <a:avLst/>
          </a:prstGeom>
        </p:spPr>
        <p:txBody>
          <a:bodyPr lIns="0" tIns="0" rIns="0" bIns="0" rtlCol="0" anchor="t">
            <a:spAutoFit/>
          </a:bodyPr>
          <a:lstStyle/>
          <a:p>
            <a:pPr marL="0" lvl="0" indent="0" algn="ctr">
              <a:lnSpc>
                <a:spcPts val="8552"/>
              </a:lnSpc>
              <a:spcBef>
                <a:spcPct val="0"/>
              </a:spcBef>
            </a:pPr>
            <a:r>
              <a:rPr lang="en-US" sz="6108">
                <a:solidFill>
                  <a:srgbClr val="FFFFFF"/>
                </a:solidFill>
                <a:latin typeface="Montserrat Classic Bold"/>
              </a:rPr>
              <a:t>02</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28700" y="1028700"/>
            <a:ext cx="13851112" cy="8229600"/>
            <a:chOff x="0" y="0"/>
            <a:chExt cx="3648030" cy="2167467"/>
          </a:xfrm>
        </p:grpSpPr>
        <p:sp>
          <p:nvSpPr>
            <p:cNvPr id="4" name="Freeform 4"/>
            <p:cNvSpPr/>
            <p:nvPr/>
          </p:nvSpPr>
          <p:spPr>
            <a:xfrm>
              <a:off x="0" y="0"/>
              <a:ext cx="3648030" cy="2167467"/>
            </a:xfrm>
            <a:custGeom>
              <a:avLst/>
              <a:gdLst/>
              <a:ahLst/>
              <a:cxnLst/>
              <a:rect l="l" t="t" r="r" b="b"/>
              <a:pathLst>
                <a:path w="3648030" h="2167467">
                  <a:moveTo>
                    <a:pt x="32977" y="0"/>
                  </a:moveTo>
                  <a:lnTo>
                    <a:pt x="3615052" y="0"/>
                  </a:lnTo>
                  <a:cubicBezTo>
                    <a:pt x="3633265" y="0"/>
                    <a:pt x="3648030" y="14764"/>
                    <a:pt x="3648030" y="32977"/>
                  </a:cubicBezTo>
                  <a:lnTo>
                    <a:pt x="3648030" y="2134489"/>
                  </a:lnTo>
                  <a:cubicBezTo>
                    <a:pt x="3648030" y="2143235"/>
                    <a:pt x="3644555" y="2151624"/>
                    <a:pt x="3638371" y="2157808"/>
                  </a:cubicBezTo>
                  <a:cubicBezTo>
                    <a:pt x="3632186" y="2163992"/>
                    <a:pt x="3623799" y="2167467"/>
                    <a:pt x="3615052" y="2167467"/>
                  </a:cubicBezTo>
                  <a:lnTo>
                    <a:pt x="32977" y="2167467"/>
                  </a:lnTo>
                  <a:cubicBezTo>
                    <a:pt x="24231" y="2167467"/>
                    <a:pt x="15843" y="2163992"/>
                    <a:pt x="9659" y="2157808"/>
                  </a:cubicBezTo>
                  <a:cubicBezTo>
                    <a:pt x="3474" y="2151624"/>
                    <a:pt x="0" y="2143235"/>
                    <a:pt x="0" y="2134489"/>
                  </a:cubicBezTo>
                  <a:lnTo>
                    <a:pt x="0" y="32977"/>
                  </a:lnTo>
                  <a:cubicBezTo>
                    <a:pt x="0" y="24231"/>
                    <a:pt x="3474" y="15843"/>
                    <a:pt x="9659" y="9659"/>
                  </a:cubicBezTo>
                  <a:cubicBezTo>
                    <a:pt x="15843" y="3474"/>
                    <a:pt x="24231" y="0"/>
                    <a:pt x="32977" y="0"/>
                  </a:cubicBezTo>
                  <a:close/>
                </a:path>
              </a:pathLst>
            </a:custGeom>
            <a:gradFill rotWithShape="1">
              <a:gsLst>
                <a:gs pos="0">
                  <a:srgbClr val="2B69B4">
                    <a:alpha val="100000"/>
                  </a:srgbClr>
                </a:gs>
                <a:gs pos="50000">
                  <a:srgbClr val="4FB6E8">
                    <a:alpha val="100000"/>
                  </a:srgbClr>
                </a:gs>
                <a:gs pos="100000">
                  <a:srgbClr val="1C5396">
                    <a:alpha val="100000"/>
                  </a:srgbClr>
                </a:gs>
              </a:gsLst>
              <a:path path="circle">
                <a:fillToRect r="100000" b="100000"/>
              </a:path>
              <a:tileRect l="-100000" t="-100000"/>
            </a:gradFill>
            <a:ln w="85725" cap="rnd">
              <a:solidFill>
                <a:srgbClr val="FFFFFF"/>
              </a:solidFill>
              <a:prstDash val="solid"/>
              <a:round/>
            </a:ln>
          </p:spPr>
        </p:sp>
        <p:sp>
          <p:nvSpPr>
            <p:cNvPr id="5" name="TextBox 5"/>
            <p:cNvSpPr txBox="1"/>
            <p:nvPr/>
          </p:nvSpPr>
          <p:spPr>
            <a:xfrm>
              <a:off x="0" y="-95250"/>
              <a:ext cx="3648030" cy="2262717"/>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6" name="TextBox 6"/>
          <p:cNvSpPr txBox="1"/>
          <p:nvPr/>
        </p:nvSpPr>
        <p:spPr>
          <a:xfrm>
            <a:off x="2262365" y="1508515"/>
            <a:ext cx="11323475" cy="1668780"/>
          </a:xfrm>
          <a:prstGeom prst="rect">
            <a:avLst/>
          </a:prstGeom>
        </p:spPr>
        <p:txBody>
          <a:bodyPr lIns="0" tIns="0" rIns="0" bIns="0" rtlCol="0" anchor="t">
            <a:spAutoFit/>
          </a:bodyPr>
          <a:lstStyle/>
          <a:p>
            <a:pPr marL="0" lvl="0" indent="0" algn="l">
              <a:lnSpc>
                <a:spcPts val="6719"/>
              </a:lnSpc>
              <a:spcBef>
                <a:spcPct val="0"/>
              </a:spcBef>
            </a:pPr>
            <a:r>
              <a:rPr lang="en-US" sz="4800">
                <a:solidFill>
                  <a:srgbClr val="FFFFFF"/>
                </a:solidFill>
                <a:latin typeface="Montserrat Classic Bold"/>
              </a:rPr>
              <a:t>Peran Pemerintah dalam Meningkatkan Digital Literasi</a:t>
            </a:r>
          </a:p>
        </p:txBody>
      </p:sp>
      <p:sp>
        <p:nvSpPr>
          <p:cNvPr id="7" name="TextBox 7"/>
          <p:cNvSpPr txBox="1"/>
          <p:nvPr/>
        </p:nvSpPr>
        <p:spPr>
          <a:xfrm>
            <a:off x="2262365" y="3575125"/>
            <a:ext cx="12210974" cy="5238750"/>
          </a:xfrm>
          <a:prstGeom prst="rect">
            <a:avLst/>
          </a:prstGeom>
        </p:spPr>
        <p:txBody>
          <a:bodyPr lIns="0" tIns="0" rIns="0" bIns="0" rtlCol="0" anchor="t">
            <a:spAutoFit/>
          </a:bodyPr>
          <a:lstStyle/>
          <a:p>
            <a:pPr algn="l">
              <a:lnSpc>
                <a:spcPts val="5220"/>
              </a:lnSpc>
            </a:pPr>
            <a:r>
              <a:rPr lang="en-US" sz="3600">
                <a:solidFill>
                  <a:srgbClr val="FFFFFF"/>
                </a:solidFill>
                <a:latin typeface="Montserrat Classic"/>
              </a:rPr>
              <a:t>Pemerintah memiliki peran penting dalam mengembangkan literasi digital di tingkat nasional. Mereka dapat mendukung program pendidikan, menyediakan akses yang lebih luas terhadap teknologi, dan merumuskan kebijakan untuk melindungi pengguna internet. Ini juga termasuk pengembangan kurikulum yang terkait dengan literasi digital di tingkat pendidikan formal.</a:t>
            </a:r>
          </a:p>
        </p:txBody>
      </p:sp>
      <p:sp>
        <p:nvSpPr>
          <p:cNvPr id="8" name="Freeform 8"/>
          <p:cNvSpPr/>
          <p:nvPr/>
        </p:nvSpPr>
        <p:spPr>
          <a:xfrm>
            <a:off x="0" y="6941188"/>
            <a:ext cx="1982754" cy="2647138"/>
          </a:xfrm>
          <a:custGeom>
            <a:avLst/>
            <a:gdLst/>
            <a:ahLst/>
            <a:cxnLst/>
            <a:rect l="l" t="t" r="r" b="b"/>
            <a:pathLst>
              <a:path w="1982754" h="2647138">
                <a:moveTo>
                  <a:pt x="0" y="0"/>
                </a:moveTo>
                <a:lnTo>
                  <a:pt x="1982754" y="0"/>
                </a:lnTo>
                <a:lnTo>
                  <a:pt x="1982754" y="2647138"/>
                </a:lnTo>
                <a:lnTo>
                  <a:pt x="0" y="2647138"/>
                </a:lnTo>
                <a:lnTo>
                  <a:pt x="0" y="0"/>
                </a:lnTo>
                <a:close/>
              </a:path>
            </a:pathLst>
          </a:custGeom>
          <a:blipFill>
            <a:blip r:embed="rId2" cstate="email">
              <a:extLst>
                <a:ext uri="{28A0092B-C50C-407E-A947-70E740481C1C}">
                  <a14:useLocalDpi xmlns:a14="http://schemas.microsoft.com/office/drawing/2010/main"/>
                </a:ext>
              </a:extLst>
            </a:blip>
            <a:stretch>
              <a:fillRect l="-348829" b="-176789"/>
            </a:stretch>
          </a:blipFill>
        </p:spPr>
      </p:sp>
      <p:sp>
        <p:nvSpPr>
          <p:cNvPr id="9" name="Freeform 9"/>
          <p:cNvSpPr/>
          <p:nvPr/>
        </p:nvSpPr>
        <p:spPr>
          <a:xfrm>
            <a:off x="12877800" y="557362"/>
            <a:ext cx="3847184" cy="3113013"/>
          </a:xfrm>
          <a:custGeom>
            <a:avLst/>
            <a:gdLst/>
            <a:ahLst/>
            <a:cxnLst/>
            <a:rect l="l" t="t" r="r" b="b"/>
            <a:pathLst>
              <a:path w="3847184" h="3113013">
                <a:moveTo>
                  <a:pt x="0" y="0"/>
                </a:moveTo>
                <a:lnTo>
                  <a:pt x="3847184" y="0"/>
                </a:lnTo>
                <a:lnTo>
                  <a:pt x="3847184" y="3113013"/>
                </a:lnTo>
                <a:lnTo>
                  <a:pt x="0" y="3113013"/>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sp>
      <p:sp>
        <p:nvSpPr>
          <p:cNvPr id="10" name="Freeform 10"/>
          <p:cNvSpPr/>
          <p:nvPr/>
        </p:nvSpPr>
        <p:spPr>
          <a:xfrm>
            <a:off x="17590579" y="9529170"/>
            <a:ext cx="408363" cy="571500"/>
          </a:xfrm>
          <a:custGeom>
            <a:avLst/>
            <a:gdLst/>
            <a:ahLst/>
            <a:cxnLst/>
            <a:rect l="l" t="t" r="r" b="b"/>
            <a:pathLst>
              <a:path w="408363" h="571500">
                <a:moveTo>
                  <a:pt x="0" y="0"/>
                </a:moveTo>
                <a:lnTo>
                  <a:pt x="408362" y="0"/>
                </a:lnTo>
                <a:lnTo>
                  <a:pt x="408362" y="571500"/>
                </a:lnTo>
                <a:lnTo>
                  <a:pt x="0" y="571500"/>
                </a:lnTo>
                <a:lnTo>
                  <a:pt x="0" y="0"/>
                </a:lnTo>
                <a:close/>
              </a:path>
            </a:pathLst>
          </a:custGeom>
          <a:blipFill>
            <a:blip r:embed="rId4" cstate="email">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a:blipFill>
        </p:spPr>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5400000">
            <a:off x="15726352" y="2921253"/>
            <a:ext cx="4129085" cy="994211"/>
          </a:xfrm>
          <a:custGeom>
            <a:avLst/>
            <a:gdLst/>
            <a:ahLst/>
            <a:cxnLst/>
            <a:rect l="l" t="t" r="r" b="b"/>
            <a:pathLst>
              <a:path w="4129085" h="994211">
                <a:moveTo>
                  <a:pt x="0" y="0"/>
                </a:moveTo>
                <a:lnTo>
                  <a:pt x="4129085" y="0"/>
                </a:lnTo>
                <a:lnTo>
                  <a:pt x="4129085" y="994211"/>
                </a:lnTo>
                <a:lnTo>
                  <a:pt x="0" y="994211"/>
                </a:lnTo>
                <a:lnTo>
                  <a:pt x="0" y="0"/>
                </a:lnTo>
                <a:close/>
              </a:path>
            </a:pathLst>
          </a:custGeom>
          <a:blipFill>
            <a:blip r:embed="rId2" cstate="email">
              <a:extLst>
                <a:ext uri="{28A0092B-C50C-407E-A947-70E740481C1C}">
                  <a14:useLocalDpi xmlns:a14="http://schemas.microsoft.com/office/drawing/2010/main"/>
                </a:ext>
              </a:extLst>
            </a:blip>
            <a:stretch>
              <a:fillRect r="-21630" b="-396940"/>
            </a:stretch>
          </a:blipFill>
        </p:spPr>
      </p:sp>
      <p:grpSp>
        <p:nvGrpSpPr>
          <p:cNvPr id="4" name="Group 4"/>
          <p:cNvGrpSpPr/>
          <p:nvPr/>
        </p:nvGrpSpPr>
        <p:grpSpPr>
          <a:xfrm>
            <a:off x="12012852" y="566349"/>
            <a:ext cx="5280936" cy="4916552"/>
            <a:chOff x="0" y="0"/>
            <a:chExt cx="6350000" cy="5911850"/>
          </a:xfrm>
        </p:grpSpPr>
        <p:sp>
          <p:nvSpPr>
            <p:cNvPr id="5" name="Freeform 5"/>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solidFill>
            <a:ln w="12700">
              <a:solidFill>
                <a:srgbClr val="000000"/>
              </a:solidFill>
            </a:ln>
          </p:spPr>
        </p:sp>
      </p:grpSp>
      <p:grpSp>
        <p:nvGrpSpPr>
          <p:cNvPr id="6" name="Group 6"/>
          <p:cNvGrpSpPr/>
          <p:nvPr/>
        </p:nvGrpSpPr>
        <p:grpSpPr>
          <a:xfrm>
            <a:off x="1028700" y="2879756"/>
            <a:ext cx="13311888" cy="6246284"/>
            <a:chOff x="0" y="0"/>
            <a:chExt cx="3937067" cy="1847374"/>
          </a:xfrm>
        </p:grpSpPr>
        <p:sp>
          <p:nvSpPr>
            <p:cNvPr id="7" name="Freeform 7"/>
            <p:cNvSpPr/>
            <p:nvPr/>
          </p:nvSpPr>
          <p:spPr>
            <a:xfrm>
              <a:off x="0" y="0"/>
              <a:ext cx="3937067" cy="1847374"/>
            </a:xfrm>
            <a:custGeom>
              <a:avLst/>
              <a:gdLst/>
              <a:ahLst/>
              <a:cxnLst/>
              <a:rect l="l" t="t" r="r" b="b"/>
              <a:pathLst>
                <a:path w="3937067" h="1847374">
                  <a:moveTo>
                    <a:pt x="34313" y="0"/>
                  </a:moveTo>
                  <a:lnTo>
                    <a:pt x="3902754" y="0"/>
                  </a:lnTo>
                  <a:cubicBezTo>
                    <a:pt x="3921704" y="0"/>
                    <a:pt x="3937067" y="15363"/>
                    <a:pt x="3937067" y="34313"/>
                  </a:cubicBezTo>
                  <a:lnTo>
                    <a:pt x="3937067" y="1813061"/>
                  </a:lnTo>
                  <a:cubicBezTo>
                    <a:pt x="3937067" y="1832011"/>
                    <a:pt x="3921704" y="1847374"/>
                    <a:pt x="3902754" y="1847374"/>
                  </a:cubicBezTo>
                  <a:lnTo>
                    <a:pt x="34313" y="1847374"/>
                  </a:lnTo>
                  <a:cubicBezTo>
                    <a:pt x="15363" y="1847374"/>
                    <a:pt x="0" y="1832011"/>
                    <a:pt x="0" y="1813061"/>
                  </a:cubicBezTo>
                  <a:lnTo>
                    <a:pt x="0" y="34313"/>
                  </a:lnTo>
                  <a:cubicBezTo>
                    <a:pt x="0" y="15363"/>
                    <a:pt x="15363" y="0"/>
                    <a:pt x="34313"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57150" cap="rnd">
              <a:solidFill>
                <a:srgbClr val="FFFFFF"/>
              </a:solidFill>
              <a:prstDash val="solid"/>
              <a:round/>
            </a:ln>
          </p:spPr>
        </p:sp>
        <p:sp>
          <p:nvSpPr>
            <p:cNvPr id="8" name="TextBox 8"/>
            <p:cNvSpPr txBox="1"/>
            <p:nvPr/>
          </p:nvSpPr>
          <p:spPr>
            <a:xfrm>
              <a:off x="0" y="-95250"/>
              <a:ext cx="3937067" cy="1942624"/>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9" name="Group 9"/>
          <p:cNvGrpSpPr/>
          <p:nvPr/>
        </p:nvGrpSpPr>
        <p:grpSpPr>
          <a:xfrm>
            <a:off x="1028700" y="566349"/>
            <a:ext cx="10984152" cy="2077603"/>
            <a:chOff x="0" y="0"/>
            <a:chExt cx="3542660" cy="670078"/>
          </a:xfrm>
        </p:grpSpPr>
        <p:sp>
          <p:nvSpPr>
            <p:cNvPr id="10" name="Freeform 10"/>
            <p:cNvSpPr/>
            <p:nvPr/>
          </p:nvSpPr>
          <p:spPr>
            <a:xfrm>
              <a:off x="0" y="0"/>
              <a:ext cx="3542660" cy="670078"/>
            </a:xfrm>
            <a:custGeom>
              <a:avLst/>
              <a:gdLst/>
              <a:ahLst/>
              <a:cxnLst/>
              <a:rect l="l" t="t" r="r" b="b"/>
              <a:pathLst>
                <a:path w="3542660" h="670078">
                  <a:moveTo>
                    <a:pt x="27488" y="0"/>
                  </a:moveTo>
                  <a:lnTo>
                    <a:pt x="3515171" y="0"/>
                  </a:lnTo>
                  <a:cubicBezTo>
                    <a:pt x="3522462" y="0"/>
                    <a:pt x="3529454" y="2896"/>
                    <a:pt x="3534609" y="8051"/>
                  </a:cubicBezTo>
                  <a:cubicBezTo>
                    <a:pt x="3539764" y="13206"/>
                    <a:pt x="3542660" y="20198"/>
                    <a:pt x="3542660" y="27488"/>
                  </a:cubicBezTo>
                  <a:lnTo>
                    <a:pt x="3542660" y="642590"/>
                  </a:lnTo>
                  <a:cubicBezTo>
                    <a:pt x="3542660" y="649880"/>
                    <a:pt x="3539764" y="656872"/>
                    <a:pt x="3534609" y="662027"/>
                  </a:cubicBezTo>
                  <a:cubicBezTo>
                    <a:pt x="3529454" y="667182"/>
                    <a:pt x="3522462" y="670078"/>
                    <a:pt x="3515171" y="670078"/>
                  </a:cubicBezTo>
                  <a:lnTo>
                    <a:pt x="27488" y="670078"/>
                  </a:lnTo>
                  <a:cubicBezTo>
                    <a:pt x="20198" y="670078"/>
                    <a:pt x="13206" y="667182"/>
                    <a:pt x="8051" y="662027"/>
                  </a:cubicBezTo>
                  <a:cubicBezTo>
                    <a:pt x="2896" y="656872"/>
                    <a:pt x="0" y="649880"/>
                    <a:pt x="0" y="642590"/>
                  </a:cubicBezTo>
                  <a:lnTo>
                    <a:pt x="0" y="27488"/>
                  </a:lnTo>
                  <a:cubicBezTo>
                    <a:pt x="0" y="20198"/>
                    <a:pt x="2896" y="13206"/>
                    <a:pt x="8051" y="8051"/>
                  </a:cubicBezTo>
                  <a:cubicBezTo>
                    <a:pt x="13206" y="2896"/>
                    <a:pt x="20198" y="0"/>
                    <a:pt x="27488"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11" name="TextBox 11"/>
            <p:cNvSpPr txBox="1"/>
            <p:nvPr/>
          </p:nvSpPr>
          <p:spPr>
            <a:xfrm>
              <a:off x="0" y="-95250"/>
              <a:ext cx="3542660" cy="765328"/>
            </a:xfrm>
            <a:prstGeom prst="rect">
              <a:avLst/>
            </a:prstGeom>
          </p:spPr>
          <p:txBody>
            <a:bodyPr lIns="50800" tIns="50800" rIns="50800" bIns="50800" rtlCol="0" anchor="ctr"/>
            <a:lstStyle/>
            <a:p>
              <a:pPr marL="0" lvl="0" indent="0" algn="ctr">
                <a:lnSpc>
                  <a:spcPts val="3706"/>
                </a:lnSpc>
                <a:spcBef>
                  <a:spcPct val="0"/>
                </a:spcBef>
              </a:pPr>
              <a:endParaRPr/>
            </a:p>
          </p:txBody>
        </p:sp>
      </p:grpSp>
      <p:sp>
        <p:nvSpPr>
          <p:cNvPr id="12" name="TextBox 12"/>
          <p:cNvSpPr txBox="1"/>
          <p:nvPr/>
        </p:nvSpPr>
        <p:spPr>
          <a:xfrm>
            <a:off x="1799414" y="3421306"/>
            <a:ext cx="11078879" cy="5238750"/>
          </a:xfrm>
          <a:prstGeom prst="rect">
            <a:avLst/>
          </a:prstGeom>
        </p:spPr>
        <p:txBody>
          <a:bodyPr lIns="0" tIns="0" rIns="0" bIns="0" rtlCol="0" anchor="t">
            <a:spAutoFit/>
          </a:bodyPr>
          <a:lstStyle/>
          <a:p>
            <a:pPr algn="l">
              <a:lnSpc>
                <a:spcPts val="5220"/>
              </a:lnSpc>
            </a:pPr>
            <a:r>
              <a:rPr lang="en-US" sz="3600">
                <a:solidFill>
                  <a:srgbClr val="FFFFFF"/>
                </a:solidFill>
                <a:latin typeface="Montserrat Classic"/>
              </a:rPr>
              <a:t>Meskipun pentingnya literasi digital yang semakin meningkat, masih ada tantangan yang perlu diatasi. Kesenjangan akses terhadap teknologi dan kurangnya sumber daya adalah beberapa masalah utama. Selain itu, tingkat kompleksitas teknologi juga bisa menjadi hambatan dalam mengembangkan literasi digital yang komprehensif.</a:t>
            </a:r>
          </a:p>
        </p:txBody>
      </p:sp>
      <p:grpSp>
        <p:nvGrpSpPr>
          <p:cNvPr id="13" name="Group 13"/>
          <p:cNvGrpSpPr/>
          <p:nvPr/>
        </p:nvGrpSpPr>
        <p:grpSpPr>
          <a:xfrm>
            <a:off x="12095981" y="640432"/>
            <a:ext cx="5114680" cy="4761767"/>
            <a:chOff x="0" y="0"/>
            <a:chExt cx="6350000" cy="5911850"/>
          </a:xfrm>
        </p:grpSpPr>
        <p:sp>
          <p:nvSpPr>
            <p:cNvPr id="14" name="Freeform 14"/>
            <p:cNvSpPr/>
            <p:nvPr/>
          </p:nvSpPr>
          <p:spPr>
            <a:xfrm>
              <a:off x="-68580" y="0"/>
              <a:ext cx="6417310" cy="5911850"/>
            </a:xfrm>
            <a:custGeom>
              <a:avLst/>
              <a:gdLst/>
              <a:ahLst/>
              <a:cxnLst/>
              <a:rect l="l" t="t" r="r" b="b"/>
              <a:pathLst>
                <a:path w="6417310" h="591185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3" cstate="email">
                <a:extLst>
                  <a:ext uri="{28A0092B-C50C-407E-A947-70E740481C1C}">
                    <a14:useLocalDpi xmlns:a14="http://schemas.microsoft.com/office/drawing/2010/main"/>
                  </a:ext>
                </a:extLst>
              </a:blip>
              <a:stretch>
                <a:fillRect l="-19885" r="-19885"/>
              </a:stretch>
            </a:blipFill>
          </p:spPr>
        </p:sp>
      </p:grpSp>
      <p:sp>
        <p:nvSpPr>
          <p:cNvPr id="15" name="Freeform 15"/>
          <p:cNvSpPr/>
          <p:nvPr/>
        </p:nvSpPr>
        <p:spPr>
          <a:xfrm>
            <a:off x="12506293" y="6353486"/>
            <a:ext cx="3491239" cy="3434506"/>
          </a:xfrm>
          <a:custGeom>
            <a:avLst/>
            <a:gdLst/>
            <a:ahLst/>
            <a:cxnLst/>
            <a:rect l="l" t="t" r="r" b="b"/>
            <a:pathLst>
              <a:path w="3491239" h="3434506">
                <a:moveTo>
                  <a:pt x="0" y="0"/>
                </a:moveTo>
                <a:lnTo>
                  <a:pt x="3491239" y="0"/>
                </a:lnTo>
                <a:lnTo>
                  <a:pt x="3491239" y="3434507"/>
                </a:lnTo>
                <a:lnTo>
                  <a:pt x="0" y="3434507"/>
                </a:lnTo>
                <a:lnTo>
                  <a:pt x="0" y="0"/>
                </a:lnTo>
                <a:close/>
              </a:path>
            </a:pathLst>
          </a:custGeom>
          <a:blipFill>
            <a:blip r:embed="rId4" cstate="email">
              <a:extLst>
                <a:ext uri="{28A0092B-C50C-407E-A947-70E740481C1C}">
                  <a14:useLocalDpi xmlns:a14="http://schemas.microsoft.com/office/drawing/2010/main"/>
                </a:ext>
              </a:extLst>
            </a:blip>
            <a:stretch>
              <a:fillRect/>
            </a:stretch>
          </a:blipFill>
        </p:spPr>
      </p:sp>
      <p:sp>
        <p:nvSpPr>
          <p:cNvPr id="16" name="Freeform 16"/>
          <p:cNvSpPr/>
          <p:nvPr/>
        </p:nvSpPr>
        <p:spPr>
          <a:xfrm>
            <a:off x="-791886" y="4673331"/>
            <a:ext cx="2319244" cy="3397408"/>
          </a:xfrm>
          <a:custGeom>
            <a:avLst/>
            <a:gdLst/>
            <a:ahLst/>
            <a:cxnLst/>
            <a:rect l="l" t="t" r="r" b="b"/>
            <a:pathLst>
              <a:path w="2319244" h="3397408">
                <a:moveTo>
                  <a:pt x="0" y="0"/>
                </a:moveTo>
                <a:lnTo>
                  <a:pt x="2319245" y="0"/>
                </a:lnTo>
                <a:lnTo>
                  <a:pt x="2319245" y="3397408"/>
                </a:lnTo>
                <a:lnTo>
                  <a:pt x="0" y="3397408"/>
                </a:lnTo>
                <a:lnTo>
                  <a:pt x="0" y="0"/>
                </a:lnTo>
                <a:close/>
              </a:path>
            </a:pathLst>
          </a:custGeom>
          <a:blipFill>
            <a:blip r:embed="rId5" cstate="email">
              <a:extLst>
                <a:ext uri="{28A0092B-C50C-407E-A947-70E740481C1C}">
                  <a14:useLocalDpi xmlns:a14="http://schemas.microsoft.com/office/drawing/2010/main"/>
                </a:ext>
              </a:extLst>
            </a:blip>
            <a:stretch>
              <a:fillRect l="-185101" t="-125652"/>
            </a:stretch>
          </a:blipFill>
        </p:spPr>
      </p:sp>
      <p:sp>
        <p:nvSpPr>
          <p:cNvPr id="17" name="Freeform 17"/>
          <p:cNvSpPr/>
          <p:nvPr/>
        </p:nvSpPr>
        <p:spPr>
          <a:xfrm>
            <a:off x="17619964" y="9502243"/>
            <a:ext cx="341861" cy="571500"/>
          </a:xfrm>
          <a:custGeom>
            <a:avLst/>
            <a:gdLst/>
            <a:ahLst/>
            <a:cxnLst/>
            <a:rect l="l" t="t" r="r" b="b"/>
            <a:pathLst>
              <a:path w="341861" h="571500">
                <a:moveTo>
                  <a:pt x="0" y="0"/>
                </a:moveTo>
                <a:lnTo>
                  <a:pt x="341861" y="0"/>
                </a:lnTo>
                <a:lnTo>
                  <a:pt x="341861" y="571500"/>
                </a:lnTo>
                <a:lnTo>
                  <a:pt x="0" y="571500"/>
                </a:lnTo>
                <a:lnTo>
                  <a:pt x="0" y="0"/>
                </a:lnTo>
                <a:close/>
              </a:path>
            </a:pathLst>
          </a:custGeom>
          <a:blipFill>
            <a:blip r:embed="rId6" cstate="email">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a:blipFill>
        </p:spPr>
      </p:sp>
      <p:sp>
        <p:nvSpPr>
          <p:cNvPr id="18" name="TextBox 18"/>
          <p:cNvSpPr txBox="1"/>
          <p:nvPr/>
        </p:nvSpPr>
        <p:spPr>
          <a:xfrm>
            <a:off x="1527359" y="723136"/>
            <a:ext cx="10348179" cy="1668780"/>
          </a:xfrm>
          <a:prstGeom prst="rect">
            <a:avLst/>
          </a:prstGeom>
        </p:spPr>
        <p:txBody>
          <a:bodyPr lIns="0" tIns="0" rIns="0" bIns="0" rtlCol="0" anchor="t">
            <a:spAutoFit/>
          </a:bodyPr>
          <a:lstStyle/>
          <a:p>
            <a:pPr marL="0" lvl="0" indent="0">
              <a:lnSpc>
                <a:spcPts val="6719"/>
              </a:lnSpc>
              <a:spcBef>
                <a:spcPct val="0"/>
              </a:spcBef>
            </a:pPr>
            <a:r>
              <a:rPr lang="en-US" sz="4800">
                <a:solidFill>
                  <a:srgbClr val="FFFFFF"/>
                </a:solidFill>
                <a:latin typeface="Montserrat Classic Bold"/>
              </a:rPr>
              <a:t>Tantangan dalam Mengembangkan Digital Literasi</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28700" y="1162050"/>
            <a:ext cx="16120790" cy="1290136"/>
            <a:chOff x="0" y="0"/>
            <a:chExt cx="5199352" cy="416101"/>
          </a:xfrm>
        </p:grpSpPr>
        <p:sp>
          <p:nvSpPr>
            <p:cNvPr id="4" name="Freeform 4"/>
            <p:cNvSpPr/>
            <p:nvPr/>
          </p:nvSpPr>
          <p:spPr>
            <a:xfrm>
              <a:off x="0" y="0"/>
              <a:ext cx="5199352" cy="416101"/>
            </a:xfrm>
            <a:custGeom>
              <a:avLst/>
              <a:gdLst/>
              <a:ahLst/>
              <a:cxnLst/>
              <a:rect l="l" t="t" r="r" b="b"/>
              <a:pathLst>
                <a:path w="5199352" h="416101">
                  <a:moveTo>
                    <a:pt x="28334" y="0"/>
                  </a:moveTo>
                  <a:lnTo>
                    <a:pt x="5171017" y="0"/>
                  </a:lnTo>
                  <a:cubicBezTo>
                    <a:pt x="5186666" y="0"/>
                    <a:pt x="5199352" y="12686"/>
                    <a:pt x="5199352" y="28334"/>
                  </a:cubicBezTo>
                  <a:lnTo>
                    <a:pt x="5199352" y="387766"/>
                  </a:lnTo>
                  <a:cubicBezTo>
                    <a:pt x="5199352" y="403415"/>
                    <a:pt x="5186666" y="416101"/>
                    <a:pt x="5171017" y="416101"/>
                  </a:cubicBezTo>
                  <a:lnTo>
                    <a:pt x="28334" y="416101"/>
                  </a:lnTo>
                  <a:cubicBezTo>
                    <a:pt x="12686" y="416101"/>
                    <a:pt x="0" y="403415"/>
                    <a:pt x="0" y="387766"/>
                  </a:cubicBezTo>
                  <a:lnTo>
                    <a:pt x="0" y="28334"/>
                  </a:lnTo>
                  <a:cubicBezTo>
                    <a:pt x="0" y="12686"/>
                    <a:pt x="12686" y="0"/>
                    <a:pt x="28334" y="0"/>
                  </a:cubicBezTo>
                  <a:close/>
                </a:path>
              </a:pathLst>
            </a:custGeom>
            <a:gradFill rotWithShape="1">
              <a:gsLst>
                <a:gs pos="0">
                  <a:srgbClr val="2B69B4">
                    <a:alpha val="100000"/>
                  </a:srgbClr>
                </a:gs>
                <a:gs pos="100000">
                  <a:srgbClr val="4FB6E8">
                    <a:alpha val="100000"/>
                  </a:srgbClr>
                </a:gs>
              </a:gsLst>
              <a:path path="circle">
                <a:fillToRect r="100000" b="100000"/>
              </a:path>
              <a:tileRect l="-100000" t="-100000"/>
            </a:gradFill>
            <a:ln w="57150" cap="rnd">
              <a:solidFill>
                <a:srgbClr val="FFFFFF"/>
              </a:solidFill>
              <a:prstDash val="solid"/>
              <a:round/>
            </a:ln>
          </p:spPr>
        </p:sp>
        <p:sp>
          <p:nvSpPr>
            <p:cNvPr id="5" name="TextBox 5"/>
            <p:cNvSpPr txBox="1"/>
            <p:nvPr/>
          </p:nvSpPr>
          <p:spPr>
            <a:xfrm>
              <a:off x="0" y="-95250"/>
              <a:ext cx="5199352" cy="511351"/>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6" name="Group 6"/>
          <p:cNvGrpSpPr/>
          <p:nvPr/>
        </p:nvGrpSpPr>
        <p:grpSpPr>
          <a:xfrm>
            <a:off x="6114924" y="2917533"/>
            <a:ext cx="11918745" cy="7164310"/>
            <a:chOff x="0" y="0"/>
            <a:chExt cx="5075270" cy="3050724"/>
          </a:xfrm>
        </p:grpSpPr>
        <p:sp>
          <p:nvSpPr>
            <p:cNvPr id="7" name="Freeform 7"/>
            <p:cNvSpPr/>
            <p:nvPr/>
          </p:nvSpPr>
          <p:spPr>
            <a:xfrm>
              <a:off x="0" y="0"/>
              <a:ext cx="5075270" cy="3050724"/>
            </a:xfrm>
            <a:custGeom>
              <a:avLst/>
              <a:gdLst/>
              <a:ahLst/>
              <a:cxnLst/>
              <a:rect l="l" t="t" r="r" b="b"/>
              <a:pathLst>
                <a:path w="5075270" h="3050724">
                  <a:moveTo>
                    <a:pt x="64956" y="0"/>
                  </a:moveTo>
                  <a:lnTo>
                    <a:pt x="5010314" y="0"/>
                  </a:lnTo>
                  <a:cubicBezTo>
                    <a:pt x="5027542" y="0"/>
                    <a:pt x="5044063" y="6844"/>
                    <a:pt x="5056245" y="19025"/>
                  </a:cubicBezTo>
                  <a:cubicBezTo>
                    <a:pt x="5068427" y="31207"/>
                    <a:pt x="5075270" y="47728"/>
                    <a:pt x="5075270" y="64956"/>
                  </a:cubicBezTo>
                  <a:lnTo>
                    <a:pt x="5075270" y="2985769"/>
                  </a:lnTo>
                  <a:cubicBezTo>
                    <a:pt x="5075270" y="3002996"/>
                    <a:pt x="5068427" y="3019518"/>
                    <a:pt x="5056245" y="3031699"/>
                  </a:cubicBezTo>
                  <a:cubicBezTo>
                    <a:pt x="5044063" y="3043881"/>
                    <a:pt x="5027542" y="3050724"/>
                    <a:pt x="5010314" y="3050724"/>
                  </a:cubicBezTo>
                  <a:lnTo>
                    <a:pt x="64956" y="3050724"/>
                  </a:lnTo>
                  <a:cubicBezTo>
                    <a:pt x="29082" y="3050724"/>
                    <a:pt x="0" y="3021643"/>
                    <a:pt x="0" y="2985769"/>
                  </a:cubicBezTo>
                  <a:lnTo>
                    <a:pt x="0" y="64956"/>
                  </a:lnTo>
                  <a:cubicBezTo>
                    <a:pt x="0" y="29082"/>
                    <a:pt x="29082" y="0"/>
                    <a:pt x="64956" y="0"/>
                  </a:cubicBezTo>
                  <a:close/>
                </a:path>
              </a:pathLst>
            </a:custGeom>
            <a:gradFill rotWithShape="1">
              <a:gsLst>
                <a:gs pos="0">
                  <a:srgbClr val="4FB6E8">
                    <a:alpha val="100000"/>
                  </a:srgbClr>
                </a:gs>
                <a:gs pos="50000">
                  <a:srgbClr val="2B69B4">
                    <a:alpha val="100000"/>
                  </a:srgbClr>
                </a:gs>
                <a:gs pos="100000">
                  <a:srgbClr val="1C5396">
                    <a:alpha val="100000"/>
                  </a:srgbClr>
                </a:gs>
              </a:gsLst>
              <a:path path="circle">
                <a:fillToRect r="100000" b="100000"/>
              </a:path>
              <a:tileRect l="-100000" t="-100000"/>
            </a:gradFill>
            <a:ln w="57150" cap="rnd">
              <a:solidFill>
                <a:srgbClr val="FFFFFF"/>
              </a:solidFill>
              <a:prstDash val="solid"/>
              <a:round/>
            </a:ln>
          </p:spPr>
        </p:sp>
        <p:sp>
          <p:nvSpPr>
            <p:cNvPr id="8" name="TextBox 8"/>
            <p:cNvSpPr txBox="1"/>
            <p:nvPr/>
          </p:nvSpPr>
          <p:spPr>
            <a:xfrm>
              <a:off x="0" y="-95250"/>
              <a:ext cx="5075270" cy="3145974"/>
            </a:xfrm>
            <a:prstGeom prst="rect">
              <a:avLst/>
            </a:prstGeom>
          </p:spPr>
          <p:txBody>
            <a:bodyPr lIns="50800" tIns="50800" rIns="50800" bIns="50800" rtlCol="0" anchor="ctr"/>
            <a:lstStyle/>
            <a:p>
              <a:pPr marL="0" lvl="0" indent="0" algn="ctr">
                <a:lnSpc>
                  <a:spcPts val="3706"/>
                </a:lnSpc>
                <a:spcBef>
                  <a:spcPct val="0"/>
                </a:spcBef>
              </a:pPr>
              <a:endParaRPr/>
            </a:p>
          </p:txBody>
        </p:sp>
      </p:grpSp>
      <p:grpSp>
        <p:nvGrpSpPr>
          <p:cNvPr id="9" name="Group 9"/>
          <p:cNvGrpSpPr/>
          <p:nvPr/>
        </p:nvGrpSpPr>
        <p:grpSpPr>
          <a:xfrm>
            <a:off x="5513833" y="2643041"/>
            <a:ext cx="1581400" cy="158140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FFF">
                    <a:alpha val="100000"/>
                  </a:srgbClr>
                </a:gs>
                <a:gs pos="100000">
                  <a:srgbClr val="E6E6E6">
                    <a:alpha val="100000"/>
                  </a:srgbClr>
                </a:gs>
              </a:gsLst>
              <a:path path="circle">
                <a:fillToRect r="100000" b="100000"/>
              </a:path>
              <a:tileRect l="-100000" t="-100000"/>
            </a:gradFill>
            <a:ln w="57150" cap="sq">
              <a:solidFill>
                <a:srgbClr val="FFFFFF"/>
              </a:solidFill>
              <a:prstDash val="solid"/>
              <a:miter/>
            </a:ln>
          </p:spPr>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3844"/>
                </a:lnSpc>
              </a:pPr>
              <a:endParaRPr/>
            </a:p>
          </p:txBody>
        </p:sp>
      </p:grpSp>
      <p:sp>
        <p:nvSpPr>
          <p:cNvPr id="12" name="Freeform 12"/>
          <p:cNvSpPr/>
          <p:nvPr/>
        </p:nvSpPr>
        <p:spPr>
          <a:xfrm>
            <a:off x="5672695" y="2898712"/>
            <a:ext cx="1231114" cy="1072095"/>
          </a:xfrm>
          <a:custGeom>
            <a:avLst/>
            <a:gdLst/>
            <a:ahLst/>
            <a:cxnLst/>
            <a:rect l="l" t="t" r="r" b="b"/>
            <a:pathLst>
              <a:path w="1231114" h="1072095">
                <a:moveTo>
                  <a:pt x="0" y="0"/>
                </a:moveTo>
                <a:lnTo>
                  <a:pt x="1231115" y="0"/>
                </a:lnTo>
                <a:lnTo>
                  <a:pt x="1231115" y="1072095"/>
                </a:lnTo>
                <a:lnTo>
                  <a:pt x="0" y="1072095"/>
                </a:lnTo>
                <a:lnTo>
                  <a:pt x="0" y="0"/>
                </a:lnTo>
                <a:close/>
              </a:path>
            </a:pathLst>
          </a:custGeom>
          <a:blipFill>
            <a:blip r:embed="rId2" cstate="email">
              <a:extLst>
                <a:ext uri="{28A0092B-C50C-407E-A947-70E740481C1C}">
                  <a14:useLocalDpi xmlns:a14="http://schemas.microsoft.com/office/drawing/2010/main"/>
                </a:ext>
              </a:extLst>
            </a:blip>
            <a:stretch>
              <a:fillRect/>
            </a:stretch>
          </a:blipFill>
        </p:spPr>
      </p:sp>
      <p:sp>
        <p:nvSpPr>
          <p:cNvPr id="13" name="Freeform 13"/>
          <p:cNvSpPr/>
          <p:nvPr/>
        </p:nvSpPr>
        <p:spPr>
          <a:xfrm>
            <a:off x="1006838" y="2778306"/>
            <a:ext cx="3952797" cy="6479994"/>
          </a:xfrm>
          <a:custGeom>
            <a:avLst/>
            <a:gdLst/>
            <a:ahLst/>
            <a:cxnLst/>
            <a:rect l="l" t="t" r="r" b="b"/>
            <a:pathLst>
              <a:path w="3952797" h="6479994">
                <a:moveTo>
                  <a:pt x="0" y="0"/>
                </a:moveTo>
                <a:lnTo>
                  <a:pt x="3952796" y="0"/>
                </a:lnTo>
                <a:lnTo>
                  <a:pt x="3952796" y="6479994"/>
                </a:lnTo>
                <a:lnTo>
                  <a:pt x="0" y="6479994"/>
                </a:lnTo>
                <a:lnTo>
                  <a:pt x="0" y="0"/>
                </a:lnTo>
                <a:close/>
              </a:path>
            </a:pathLst>
          </a:custGeom>
          <a:blipFill>
            <a:blip r:embed="rId3" cstate="email">
              <a:extLst>
                <a:ext uri="{28A0092B-C50C-407E-A947-70E740481C1C}">
                  <a14:useLocalDpi xmlns:a14="http://schemas.microsoft.com/office/drawing/2010/main"/>
                </a:ext>
              </a:extLst>
            </a:blip>
            <a:stretch>
              <a:fillRect/>
            </a:stretch>
          </a:blipFill>
        </p:spPr>
      </p:sp>
      <p:sp>
        <p:nvSpPr>
          <p:cNvPr id="14" name="Freeform 14"/>
          <p:cNvSpPr/>
          <p:nvPr/>
        </p:nvSpPr>
        <p:spPr>
          <a:xfrm>
            <a:off x="0" y="7589364"/>
            <a:ext cx="1676852" cy="2191688"/>
          </a:xfrm>
          <a:custGeom>
            <a:avLst/>
            <a:gdLst/>
            <a:ahLst/>
            <a:cxnLst/>
            <a:rect l="l" t="t" r="r" b="b"/>
            <a:pathLst>
              <a:path w="1676852" h="2191688">
                <a:moveTo>
                  <a:pt x="0" y="0"/>
                </a:moveTo>
                <a:lnTo>
                  <a:pt x="1676852" y="0"/>
                </a:lnTo>
                <a:lnTo>
                  <a:pt x="1676852" y="2191687"/>
                </a:lnTo>
                <a:lnTo>
                  <a:pt x="0" y="2191687"/>
                </a:lnTo>
                <a:lnTo>
                  <a:pt x="0" y="0"/>
                </a:lnTo>
                <a:close/>
              </a:path>
            </a:pathLst>
          </a:custGeom>
          <a:blipFill>
            <a:blip r:embed="rId4" cstate="email">
              <a:extLst>
                <a:ext uri="{28A0092B-C50C-407E-A947-70E740481C1C}">
                  <a14:useLocalDpi xmlns:a14="http://schemas.microsoft.com/office/drawing/2010/main"/>
                </a:ext>
              </a:extLst>
            </a:blip>
            <a:stretch>
              <a:fillRect l="-321036" b="-144015"/>
            </a:stretch>
          </a:blipFill>
        </p:spPr>
      </p:sp>
      <p:sp>
        <p:nvSpPr>
          <p:cNvPr id="15" name="TextBox 15"/>
          <p:cNvSpPr txBox="1"/>
          <p:nvPr/>
        </p:nvSpPr>
        <p:spPr>
          <a:xfrm>
            <a:off x="7095234" y="3528642"/>
            <a:ext cx="10354341" cy="5895975"/>
          </a:xfrm>
          <a:prstGeom prst="rect">
            <a:avLst/>
          </a:prstGeom>
        </p:spPr>
        <p:txBody>
          <a:bodyPr lIns="0" tIns="0" rIns="0" bIns="0" rtlCol="0" anchor="t">
            <a:spAutoFit/>
          </a:bodyPr>
          <a:lstStyle/>
          <a:p>
            <a:pPr marL="0" lvl="1" indent="0">
              <a:lnSpc>
                <a:spcPts val="5220"/>
              </a:lnSpc>
              <a:spcBef>
                <a:spcPct val="0"/>
              </a:spcBef>
            </a:pPr>
            <a:r>
              <a:rPr lang="en-US" sz="3600">
                <a:solidFill>
                  <a:srgbClr val="FFFFFF"/>
                </a:solidFill>
                <a:latin typeface="Montserrat Classic"/>
              </a:rPr>
              <a:t>Berbagai strategi telah diusulkan untuk meningkatkan literasi digital. Program pelatihan, baik di sekolah maupun di luar sekolah, dapat membantu meningkatkan pemahaman individu tentang teknologi digital. Selain itu, pendekatan yang melibatkan partisipasi komunitas juga terbukti efektif dalam meningkatkan literasi digital di tingkat lokal.</a:t>
            </a:r>
          </a:p>
        </p:txBody>
      </p:sp>
      <p:sp>
        <p:nvSpPr>
          <p:cNvPr id="16" name="Freeform 16"/>
          <p:cNvSpPr/>
          <p:nvPr/>
        </p:nvSpPr>
        <p:spPr>
          <a:xfrm flipH="1" flipV="1">
            <a:off x="16611148" y="292042"/>
            <a:ext cx="1676852" cy="2191688"/>
          </a:xfrm>
          <a:custGeom>
            <a:avLst/>
            <a:gdLst/>
            <a:ahLst/>
            <a:cxnLst/>
            <a:rect l="l" t="t" r="r" b="b"/>
            <a:pathLst>
              <a:path w="1676852" h="2191688">
                <a:moveTo>
                  <a:pt x="1676852" y="2191688"/>
                </a:moveTo>
                <a:lnTo>
                  <a:pt x="0" y="2191688"/>
                </a:lnTo>
                <a:lnTo>
                  <a:pt x="0" y="0"/>
                </a:lnTo>
                <a:lnTo>
                  <a:pt x="1676852" y="0"/>
                </a:lnTo>
                <a:lnTo>
                  <a:pt x="1676852" y="2191688"/>
                </a:lnTo>
                <a:close/>
              </a:path>
            </a:pathLst>
          </a:custGeom>
          <a:blipFill>
            <a:blip r:embed="rId4" cstate="email">
              <a:extLst>
                <a:ext uri="{28A0092B-C50C-407E-A947-70E740481C1C}">
                  <a14:useLocalDpi xmlns:a14="http://schemas.microsoft.com/office/drawing/2010/main"/>
                </a:ext>
              </a:extLst>
            </a:blip>
            <a:stretch>
              <a:fillRect l="-321036" b="-144015"/>
            </a:stretch>
          </a:blipFill>
        </p:spPr>
      </p:sp>
      <p:sp>
        <p:nvSpPr>
          <p:cNvPr id="17" name="Freeform 17"/>
          <p:cNvSpPr/>
          <p:nvPr/>
        </p:nvSpPr>
        <p:spPr>
          <a:xfrm>
            <a:off x="17600368" y="9510342"/>
            <a:ext cx="433301" cy="571500"/>
          </a:xfrm>
          <a:custGeom>
            <a:avLst/>
            <a:gdLst/>
            <a:ahLst/>
            <a:cxnLst/>
            <a:rect l="l" t="t" r="r" b="b"/>
            <a:pathLst>
              <a:path w="433301" h="571500">
                <a:moveTo>
                  <a:pt x="0" y="0"/>
                </a:moveTo>
                <a:lnTo>
                  <a:pt x="433301" y="0"/>
                </a:lnTo>
                <a:lnTo>
                  <a:pt x="433301" y="571500"/>
                </a:lnTo>
                <a:lnTo>
                  <a:pt x="0" y="571500"/>
                </a:lnTo>
                <a:lnTo>
                  <a:pt x="0" y="0"/>
                </a:lnTo>
                <a:close/>
              </a:path>
            </a:pathLst>
          </a:custGeom>
          <a:blipFill>
            <a:blip r:embed="rId5" cstate="email">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a:blipFill>
        </p:spPr>
      </p:sp>
      <p:sp>
        <p:nvSpPr>
          <p:cNvPr id="18" name="TextBox 18"/>
          <p:cNvSpPr txBox="1"/>
          <p:nvPr/>
        </p:nvSpPr>
        <p:spPr>
          <a:xfrm>
            <a:off x="1569314" y="1292636"/>
            <a:ext cx="15039561" cy="821055"/>
          </a:xfrm>
          <a:prstGeom prst="rect">
            <a:avLst/>
          </a:prstGeom>
        </p:spPr>
        <p:txBody>
          <a:bodyPr lIns="0" tIns="0" rIns="0" bIns="0" rtlCol="0" anchor="t">
            <a:spAutoFit/>
          </a:bodyPr>
          <a:lstStyle/>
          <a:p>
            <a:pPr marL="0" lvl="0" indent="0" algn="ctr">
              <a:lnSpc>
                <a:spcPts val="6719"/>
              </a:lnSpc>
              <a:spcBef>
                <a:spcPct val="0"/>
              </a:spcBef>
            </a:pPr>
            <a:r>
              <a:rPr lang="en-US" sz="4800">
                <a:solidFill>
                  <a:srgbClr val="FFFFFF"/>
                </a:solidFill>
                <a:latin typeface="Montserrat Classic Bold"/>
              </a:rPr>
              <a:t>Strategi Meningkatkan Digital Literasi</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783</Words>
  <Application>Microsoft Office PowerPoint</Application>
  <PresentationFormat>Custom</PresentationFormat>
  <Paragraphs>34</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Montserrat Classic Bold</vt:lpstr>
      <vt:lpstr>Montserrat Classic</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Literasi Digital</dc:title>
  <dc:creator>Nandang Duryat</dc:creator>
  <cp:lastModifiedBy>Nandang Duryat</cp:lastModifiedBy>
  <cp:revision>2</cp:revision>
  <dcterms:created xsi:type="dcterms:W3CDTF">2006-08-16T00:00:00Z</dcterms:created>
  <dcterms:modified xsi:type="dcterms:W3CDTF">2023-12-03T10:24:30Z</dcterms:modified>
  <dc:identifier>DAF16Wry6lI</dc:identifier>
</cp:coreProperties>
</file>